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61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</p:sldIdLst>
  <p:sldSz cx="9144000" cy="6858000" type="screen4x3"/>
  <p:notesSz cx="9144000" cy="6858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21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90315" y="773429"/>
            <a:ext cx="156337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66669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6669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6669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6669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92832" y="108330"/>
            <a:ext cx="495833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66669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0074" y="1092453"/>
            <a:ext cx="7943850" cy="3441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23959" y="6589877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eriousgames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bunchball.com/)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7828" y="1886153"/>
            <a:ext cx="7110095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666699"/>
                </a:solidFill>
                <a:latin typeface="Arial Black"/>
                <a:cs typeface="Arial Black"/>
              </a:rPr>
              <a:t>Projektowanie </a:t>
            </a:r>
            <a:r>
              <a:rPr sz="4000" spc="-5" dirty="0">
                <a:solidFill>
                  <a:srgbClr val="666699"/>
                </a:solidFill>
                <a:latin typeface="Arial Black"/>
                <a:cs typeface="Arial Black"/>
              </a:rPr>
              <a:t>systemów  z udziałem</a:t>
            </a:r>
            <a:r>
              <a:rPr sz="4000" spc="-20" dirty="0">
                <a:solidFill>
                  <a:srgbClr val="666699"/>
                </a:solidFill>
                <a:latin typeface="Arial Black"/>
                <a:cs typeface="Arial Black"/>
              </a:rPr>
              <a:t> </a:t>
            </a:r>
            <a:r>
              <a:rPr sz="4000" spc="-5" dirty="0">
                <a:solidFill>
                  <a:srgbClr val="666699"/>
                </a:solidFill>
                <a:latin typeface="Arial Black"/>
                <a:cs typeface="Arial Black"/>
              </a:rPr>
              <a:t>mechanizmów  grywalizacji</a:t>
            </a:r>
            <a:endParaRPr sz="4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2201" y="4950714"/>
            <a:ext cx="28784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l-PL" sz="2000" dirty="0">
                <a:solidFill>
                  <a:srgbClr val="666699"/>
                </a:solidFill>
                <a:latin typeface="Arial Black"/>
                <a:cs typeface="Arial Black"/>
              </a:rPr>
              <a:t>Kamil Bortko</a:t>
            </a:r>
            <a:endParaRPr sz="20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339039" y="1072972"/>
            <a:ext cx="838200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Z </a:t>
            </a:r>
            <a:r>
              <a:rPr sz="1800" spc="-10" dirty="0">
                <a:latin typeface="Arial"/>
                <a:cs typeface="Arial"/>
              </a:rPr>
              <a:t>perspektywy HCI projektowanie pod </a:t>
            </a:r>
            <a:r>
              <a:rPr sz="1800" spc="-5" dirty="0">
                <a:latin typeface="Arial"/>
                <a:cs typeface="Arial"/>
              </a:rPr>
              <a:t>kątem zmian </a:t>
            </a:r>
            <a:r>
              <a:rPr sz="1800" spc="-10" dirty="0">
                <a:latin typeface="Arial"/>
                <a:cs typeface="Arial"/>
              </a:rPr>
              <a:t>behawioralnych </a:t>
            </a:r>
            <a:r>
              <a:rPr sz="1800" spc="-5" dirty="0">
                <a:latin typeface="Arial"/>
                <a:cs typeface="Arial"/>
              </a:rPr>
              <a:t>jest  postrzegane przez </a:t>
            </a:r>
            <a:r>
              <a:rPr sz="1800" spc="-10" dirty="0">
                <a:latin typeface="Arial"/>
                <a:cs typeface="Arial"/>
              </a:rPr>
              <a:t>pryzmat </a:t>
            </a:r>
            <a:r>
              <a:rPr sz="1800" spc="-5" dirty="0">
                <a:latin typeface="Arial"/>
                <a:cs typeface="Arial"/>
              </a:rPr>
              <a:t>koncepcji „afordancji”, </a:t>
            </a:r>
            <a:r>
              <a:rPr sz="1800" dirty="0">
                <a:latin typeface="Arial"/>
                <a:cs typeface="Arial"/>
              </a:rPr>
              <a:t>która </a:t>
            </a:r>
            <a:r>
              <a:rPr sz="1800" spc="-5" dirty="0">
                <a:latin typeface="Arial"/>
                <a:cs typeface="Arial"/>
              </a:rPr>
              <a:t>odnosi </a:t>
            </a:r>
            <a:r>
              <a:rPr sz="1800" dirty="0">
                <a:latin typeface="Arial"/>
                <a:cs typeface="Arial"/>
              </a:rPr>
              <a:t>się </a:t>
            </a:r>
            <a:r>
              <a:rPr sz="1800" spc="-5" dirty="0">
                <a:latin typeface="Arial"/>
                <a:cs typeface="Arial"/>
              </a:rPr>
              <a:t>do </a:t>
            </a:r>
            <a:r>
              <a:rPr sz="1800" spc="-10" dirty="0">
                <a:latin typeface="Arial"/>
                <a:cs typeface="Arial"/>
              </a:rPr>
              <a:t>własności  percepcyjnej wskazującej </a:t>
            </a:r>
            <a:r>
              <a:rPr sz="1800" spc="-5" dirty="0">
                <a:latin typeface="Arial"/>
                <a:cs typeface="Arial"/>
              </a:rPr>
              <a:t>na </a:t>
            </a:r>
            <a:r>
              <a:rPr sz="1800" spc="-10" dirty="0">
                <a:latin typeface="Arial"/>
                <a:cs typeface="Arial"/>
              </a:rPr>
              <a:t>możliwe użycie </a:t>
            </a:r>
            <a:r>
              <a:rPr sz="1800" spc="-5" dirty="0">
                <a:latin typeface="Arial"/>
                <a:cs typeface="Arial"/>
              </a:rPr>
              <a:t>obiektu </a:t>
            </a:r>
            <a:r>
              <a:rPr sz="1800" dirty="0">
                <a:latin typeface="Arial"/>
                <a:cs typeface="Arial"/>
              </a:rPr>
              <a:t>w </a:t>
            </a:r>
            <a:r>
              <a:rPr sz="1800" spc="-10" dirty="0">
                <a:latin typeface="Arial"/>
                <a:cs typeface="Arial"/>
              </a:rPr>
              <a:t>danej </a:t>
            </a:r>
            <a:r>
              <a:rPr sz="1800" spc="-5" dirty="0">
                <a:latin typeface="Arial"/>
                <a:cs typeface="Arial"/>
              </a:rPr>
              <a:t>sytuacji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jest  natychmiast lub intuicyjnie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rozpoznawane.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Elementy </a:t>
            </a:r>
            <a:r>
              <a:rPr sz="1800" dirty="0">
                <a:latin typeface="Arial"/>
                <a:cs typeface="Arial"/>
              </a:rPr>
              <a:t>w </a:t>
            </a:r>
            <a:r>
              <a:rPr sz="1800" spc="-5" dirty="0">
                <a:latin typeface="Arial"/>
                <a:cs typeface="Arial"/>
              </a:rPr>
              <a:t>systemach można </a:t>
            </a:r>
            <a:r>
              <a:rPr sz="1800" spc="-10" dirty="0">
                <a:latin typeface="Arial"/>
                <a:cs typeface="Arial"/>
              </a:rPr>
              <a:t>zaprojektować </a:t>
            </a:r>
            <a:r>
              <a:rPr sz="1800" dirty="0">
                <a:latin typeface="Arial"/>
                <a:cs typeface="Arial"/>
              </a:rPr>
              <a:t>w taki </a:t>
            </a:r>
            <a:r>
              <a:rPr sz="1800" spc="-5" dirty="0">
                <a:latin typeface="Arial"/>
                <a:cs typeface="Arial"/>
              </a:rPr>
              <a:t>sposób, </a:t>
            </a:r>
            <a:r>
              <a:rPr sz="1800" spc="-10" dirty="0">
                <a:latin typeface="Arial"/>
                <a:cs typeface="Arial"/>
              </a:rPr>
              <a:t>aby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zapewniały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określone </a:t>
            </a:r>
            <a:r>
              <a:rPr sz="1800" spc="-10" dirty="0">
                <a:latin typeface="Arial"/>
                <a:cs typeface="Arial"/>
              </a:rPr>
              <a:t>zachowanie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użytkownika.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Można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postrzegać jako subtelny rodzaj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perswazji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marR="24257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7395845" algn="l"/>
              </a:tabLst>
            </a:pPr>
            <a:r>
              <a:rPr sz="1800" spc="-30" dirty="0">
                <a:latin typeface="Arial"/>
                <a:cs typeface="Arial"/>
              </a:rPr>
              <a:t>Typowe </a:t>
            </a:r>
            <a:r>
              <a:rPr sz="1800" spc="-5" dirty="0">
                <a:latin typeface="Arial"/>
                <a:cs typeface="Arial"/>
              </a:rPr>
              <a:t>systemy </a:t>
            </a:r>
            <a:r>
              <a:rPr sz="1800" spc="-10" dirty="0">
                <a:latin typeface="Arial"/>
                <a:cs typeface="Arial"/>
              </a:rPr>
              <a:t>perswazyjne </a:t>
            </a:r>
            <a:r>
              <a:rPr sz="1800" spc="-5" dirty="0">
                <a:latin typeface="Arial"/>
                <a:cs typeface="Arial"/>
              </a:rPr>
              <a:t>różnią </a:t>
            </a:r>
            <a:r>
              <a:rPr sz="1800" dirty="0">
                <a:latin typeface="Arial"/>
                <a:cs typeface="Arial"/>
              </a:rPr>
              <a:t>się </a:t>
            </a:r>
            <a:r>
              <a:rPr sz="1800" spc="-5" dirty="0">
                <a:latin typeface="Arial"/>
                <a:cs typeface="Arial"/>
              </a:rPr>
              <a:t>od</a:t>
            </a:r>
            <a:r>
              <a:rPr sz="1800" spc="2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projektowania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afordancji,	</a:t>
            </a:r>
            <a:r>
              <a:rPr sz="1800" dirty="0">
                <a:latin typeface="Arial"/>
                <a:cs typeface="Arial"/>
              </a:rPr>
              <a:t>w </a:t>
            </a:r>
            <a:r>
              <a:rPr sz="1800" spc="-10" dirty="0">
                <a:latin typeface="Arial"/>
                <a:cs typeface="Arial"/>
              </a:rPr>
              <a:t>tym  </a:t>
            </a:r>
            <a:r>
              <a:rPr sz="1800" spc="-5" dirty="0">
                <a:latin typeface="Arial"/>
                <a:cs typeface="Arial"/>
              </a:rPr>
              <a:t>sensie, </a:t>
            </a:r>
            <a:r>
              <a:rPr sz="1800" dirty="0">
                <a:latin typeface="Arial"/>
                <a:cs typeface="Arial"/>
              </a:rPr>
              <a:t>że </a:t>
            </a:r>
            <a:r>
              <a:rPr sz="1800" spc="-15" dirty="0">
                <a:latin typeface="Arial"/>
                <a:cs typeface="Arial"/>
              </a:rPr>
              <a:t>wpływają </a:t>
            </a:r>
            <a:r>
              <a:rPr sz="1800" spc="-5" dirty="0">
                <a:latin typeface="Arial"/>
                <a:cs typeface="Arial"/>
              </a:rPr>
              <a:t>na </a:t>
            </a:r>
            <a:r>
              <a:rPr sz="1800" spc="-10" dirty="0">
                <a:latin typeface="Arial"/>
                <a:cs typeface="Arial"/>
              </a:rPr>
              <a:t>zachowania </a:t>
            </a:r>
            <a:r>
              <a:rPr sz="1800" spc="-5" dirty="0">
                <a:latin typeface="Arial"/>
                <a:cs typeface="Arial"/>
              </a:rPr>
              <a:t>na </a:t>
            </a:r>
            <a:r>
              <a:rPr sz="1800" spc="-10" dirty="0">
                <a:latin typeface="Arial"/>
                <a:cs typeface="Arial"/>
              </a:rPr>
              <a:t>etapie podczas </a:t>
            </a:r>
            <a:r>
              <a:rPr sz="1800" spc="-5" dirty="0">
                <a:latin typeface="Arial"/>
                <a:cs typeface="Arial"/>
              </a:rPr>
              <a:t>interakcji </a:t>
            </a:r>
            <a:r>
              <a:rPr sz="1800" dirty="0">
                <a:latin typeface="Arial"/>
                <a:cs typeface="Arial"/>
              </a:rPr>
              <a:t>z</a:t>
            </a:r>
            <a:r>
              <a:rPr sz="1800" spc="2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systemem.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5150" y="252729"/>
            <a:ext cx="6616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Persuasive System </a:t>
            </a:r>
            <a:r>
              <a:rPr spc="-5" dirty="0"/>
              <a:t>Design</a:t>
            </a:r>
            <a:r>
              <a:rPr spc="50" dirty="0"/>
              <a:t> </a:t>
            </a:r>
            <a:r>
              <a:rPr spc="-10" dirty="0"/>
              <a:t>Theory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100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86639" y="5535879"/>
            <a:ext cx="866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Böckle, </a:t>
            </a:r>
            <a:r>
              <a:rPr sz="1800" dirty="0">
                <a:latin typeface="Calibri"/>
                <a:cs typeface="Calibri"/>
              </a:rPr>
              <a:t>M., </a:t>
            </a:r>
            <a:r>
              <a:rPr sz="1800" spc="-10" dirty="0">
                <a:latin typeface="Calibri"/>
                <a:cs typeface="Calibri"/>
              </a:rPr>
              <a:t>Novak, J.,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5" dirty="0">
                <a:latin typeface="Calibri"/>
                <a:cs typeface="Calibri"/>
              </a:rPr>
              <a:t>Bick, </a:t>
            </a:r>
            <a:r>
              <a:rPr sz="1800" dirty="0">
                <a:latin typeface="Calibri"/>
                <a:cs typeface="Calibri"/>
              </a:rPr>
              <a:t>M. </a:t>
            </a:r>
            <a:r>
              <a:rPr sz="1800" spc="-5" dirty="0">
                <a:latin typeface="Calibri"/>
                <a:cs typeface="Calibri"/>
              </a:rPr>
              <a:t>(2017). </a:t>
            </a:r>
            <a:r>
              <a:rPr sz="1800" spc="-35" dirty="0">
                <a:latin typeface="Calibri"/>
                <a:cs typeface="Calibri"/>
              </a:rPr>
              <a:t>Towards </a:t>
            </a:r>
            <a:r>
              <a:rPr sz="1800" spc="-5" dirty="0">
                <a:latin typeface="Calibri"/>
                <a:cs typeface="Calibri"/>
              </a:rPr>
              <a:t>adaptive </a:t>
            </a:r>
            <a:r>
              <a:rPr sz="1800" spc="-10" dirty="0">
                <a:latin typeface="Calibri"/>
                <a:cs typeface="Calibri"/>
              </a:rPr>
              <a:t>gamification: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synthesis of</a:t>
            </a:r>
            <a:r>
              <a:rPr sz="1800" spc="1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developments.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6613" y="935482"/>
            <a:ext cx="857377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Barata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 in. </a:t>
            </a:r>
            <a:r>
              <a:rPr sz="1200" dirty="0">
                <a:latin typeface="Arial"/>
                <a:cs typeface="Arial"/>
              </a:rPr>
              <a:t>(2016)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Autorzy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badają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predykcję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profili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studentów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na podstawie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wydajności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preferencji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gier</a:t>
            </a:r>
            <a:endParaRPr sz="1200">
              <a:latin typeface="Arial"/>
              <a:cs typeface="Arial"/>
            </a:endParaRPr>
          </a:p>
          <a:p>
            <a:pPr marL="12700" marR="741680">
              <a:lnSpc>
                <a:spcPts val="2880"/>
              </a:lnSpc>
              <a:spcBef>
                <a:spcPts val="335"/>
              </a:spcBef>
            </a:pPr>
            <a:r>
              <a:rPr sz="1200" spc="-20" dirty="0">
                <a:latin typeface="Arial"/>
                <a:cs typeface="Arial"/>
              </a:rPr>
              <a:t>Tu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in. </a:t>
            </a:r>
            <a:r>
              <a:rPr sz="1200" dirty="0">
                <a:latin typeface="Arial"/>
                <a:cs typeface="Arial"/>
              </a:rPr>
              <a:t>(2016) </a:t>
            </a:r>
            <a:r>
              <a:rPr sz="1200" spc="-5" dirty="0">
                <a:latin typeface="Arial"/>
                <a:cs typeface="Arial"/>
              </a:rPr>
              <a:t>Analiza czterech </a:t>
            </a:r>
            <a:r>
              <a:rPr sz="1200" dirty="0">
                <a:latin typeface="Arial"/>
                <a:cs typeface="Arial"/>
              </a:rPr>
              <a:t>typów osobowości </a:t>
            </a:r>
            <a:r>
              <a:rPr sz="1200" spc="-5" dirty="0">
                <a:latin typeface="Arial"/>
                <a:cs typeface="Arial"/>
              </a:rPr>
              <a:t>związanych </a:t>
            </a:r>
            <a:r>
              <a:rPr sz="1200" dirty="0">
                <a:latin typeface="Arial"/>
                <a:cs typeface="Arial"/>
              </a:rPr>
              <a:t>z </a:t>
            </a:r>
            <a:r>
              <a:rPr sz="1200" spc="-5" dirty="0">
                <a:latin typeface="Arial"/>
                <a:cs typeface="Arial"/>
              </a:rPr>
              <a:t>grą </a:t>
            </a:r>
            <a:r>
              <a:rPr sz="1200" dirty="0">
                <a:latin typeface="Arial"/>
                <a:cs typeface="Arial"/>
              </a:rPr>
              <a:t>i sposoby </a:t>
            </a:r>
            <a:r>
              <a:rPr sz="1200" spc="-5" dirty="0">
                <a:latin typeface="Arial"/>
                <a:cs typeface="Arial"/>
              </a:rPr>
              <a:t>przewidywania </a:t>
            </a:r>
            <a:r>
              <a:rPr sz="1200" dirty="0">
                <a:latin typeface="Arial"/>
                <a:cs typeface="Arial"/>
              </a:rPr>
              <a:t>poziomu dynamiki </a:t>
            </a:r>
            <a:r>
              <a:rPr sz="1200" spc="-5" dirty="0">
                <a:latin typeface="Arial"/>
                <a:cs typeface="Arial"/>
              </a:rPr>
              <a:t>gry  </a:t>
            </a:r>
            <a:r>
              <a:rPr sz="1200" dirty="0">
                <a:latin typeface="Arial"/>
                <a:cs typeface="Arial"/>
              </a:rPr>
              <a:t>Ososky (2015) Metodyki projektowania </a:t>
            </a:r>
            <a:r>
              <a:rPr sz="1200" spc="-5" dirty="0">
                <a:latin typeface="Arial"/>
                <a:cs typeface="Arial"/>
              </a:rPr>
              <a:t>materiałów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instruktażowych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200" dirty="0">
                <a:latin typeface="Arial"/>
                <a:cs typeface="Arial"/>
              </a:rPr>
              <a:t>Heilbrunn i </a:t>
            </a:r>
            <a:r>
              <a:rPr sz="1200" spc="-5" dirty="0">
                <a:latin typeface="Arial"/>
                <a:cs typeface="Arial"/>
              </a:rPr>
              <a:t>in. </a:t>
            </a:r>
            <a:r>
              <a:rPr sz="1200" dirty="0">
                <a:latin typeface="Arial"/>
                <a:cs typeface="Arial"/>
              </a:rPr>
              <a:t>(2014) </a:t>
            </a:r>
            <a:r>
              <a:rPr sz="1200" spc="-5" dirty="0">
                <a:latin typeface="Arial"/>
                <a:cs typeface="Arial"/>
              </a:rPr>
              <a:t>Rozwiązania </a:t>
            </a:r>
            <a:r>
              <a:rPr sz="1200" dirty="0">
                <a:latin typeface="Arial"/>
                <a:cs typeface="Arial"/>
              </a:rPr>
              <a:t>w </a:t>
            </a:r>
            <a:r>
              <a:rPr sz="1200" spc="-5" dirty="0">
                <a:latin typeface="Arial"/>
                <a:cs typeface="Arial"/>
              </a:rPr>
              <a:t>dziedzinie analityki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grywalizacji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Schöbel &amp; </a:t>
            </a:r>
            <a:r>
              <a:rPr sz="1200" spc="-10" dirty="0">
                <a:latin typeface="Arial"/>
                <a:cs typeface="Arial"/>
              </a:rPr>
              <a:t>Söllner. </a:t>
            </a:r>
            <a:r>
              <a:rPr sz="1200" dirty="0">
                <a:latin typeface="Arial"/>
                <a:cs typeface="Arial"/>
              </a:rPr>
              <a:t>(2016) </a:t>
            </a:r>
            <a:r>
              <a:rPr sz="1200" spc="-5" dirty="0">
                <a:latin typeface="Arial"/>
                <a:cs typeface="Arial"/>
              </a:rPr>
              <a:t>Podejście </a:t>
            </a:r>
            <a:r>
              <a:rPr sz="1200" dirty="0">
                <a:latin typeface="Arial"/>
                <a:cs typeface="Arial"/>
              </a:rPr>
              <a:t>do </a:t>
            </a:r>
            <a:r>
              <a:rPr sz="1200" spc="-5" dirty="0">
                <a:latin typeface="Arial"/>
                <a:cs typeface="Arial"/>
              </a:rPr>
              <a:t>grywalizacji </a:t>
            </a:r>
            <a:r>
              <a:rPr sz="1200" dirty="0">
                <a:latin typeface="Arial"/>
                <a:cs typeface="Arial"/>
              </a:rPr>
              <a:t>oparte na dostosowaniu elementów </a:t>
            </a:r>
            <a:r>
              <a:rPr sz="1200" spc="-5" dirty="0">
                <a:latin typeface="Arial"/>
                <a:cs typeface="Arial"/>
              </a:rPr>
              <a:t>grywalizacji </a:t>
            </a:r>
            <a:r>
              <a:rPr sz="1200" dirty="0">
                <a:latin typeface="Arial"/>
                <a:cs typeface="Arial"/>
              </a:rPr>
              <a:t>do </a:t>
            </a:r>
            <a:r>
              <a:rPr sz="1200" spc="-5" dirty="0">
                <a:latin typeface="Arial"/>
                <a:cs typeface="Arial"/>
              </a:rPr>
              <a:t>indywidualnych </a:t>
            </a:r>
            <a:r>
              <a:rPr sz="1200" dirty="0">
                <a:latin typeface="Arial"/>
                <a:cs typeface="Arial"/>
              </a:rPr>
              <a:t>struktur  </a:t>
            </a:r>
            <a:r>
              <a:rPr sz="1200" spc="-5" dirty="0">
                <a:latin typeface="Arial"/>
                <a:cs typeface="Arial"/>
              </a:rPr>
              <a:t>motywacyjnych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użytkowników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Kloos i </a:t>
            </a:r>
            <a:r>
              <a:rPr sz="1200" spc="-5" dirty="0">
                <a:latin typeface="Arial"/>
                <a:cs typeface="Arial"/>
              </a:rPr>
              <a:t>in. </a:t>
            </a:r>
            <a:r>
              <a:rPr sz="1200" dirty="0">
                <a:latin typeface="Arial"/>
                <a:cs typeface="Arial"/>
              </a:rPr>
              <a:t>(2013) </a:t>
            </a:r>
            <a:r>
              <a:rPr sz="1200" spc="-5" dirty="0">
                <a:latin typeface="Arial"/>
                <a:cs typeface="Arial"/>
              </a:rPr>
              <a:t>Analityczne </a:t>
            </a:r>
            <a:r>
              <a:rPr sz="1200" dirty="0">
                <a:latin typeface="Arial"/>
                <a:cs typeface="Arial"/>
              </a:rPr>
              <a:t>podejście do uczenia</a:t>
            </a:r>
            <a:r>
              <a:rPr sz="1200" spc="-2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się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Paiva </a:t>
            </a:r>
            <a:r>
              <a:rPr sz="1200" dirty="0">
                <a:latin typeface="Arial"/>
                <a:cs typeface="Arial"/>
              </a:rPr>
              <a:t>&amp; Sobrinho (2015) Badanie koncentruje się na punktach i odznakach oraz </a:t>
            </a:r>
            <a:r>
              <a:rPr sz="1200" spc="-5" dirty="0">
                <a:latin typeface="Arial"/>
                <a:cs typeface="Arial"/>
              </a:rPr>
              <a:t>ich wzajemnych</a:t>
            </a:r>
            <a:r>
              <a:rPr sz="1200" spc="-2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powiązaniach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Mekler i </a:t>
            </a:r>
            <a:r>
              <a:rPr sz="1200" spc="-5" dirty="0">
                <a:latin typeface="Arial"/>
                <a:cs typeface="Arial"/>
              </a:rPr>
              <a:t>in. </a:t>
            </a:r>
            <a:r>
              <a:rPr sz="1200" dirty="0">
                <a:latin typeface="Arial"/>
                <a:cs typeface="Arial"/>
              </a:rPr>
              <a:t>(2015) </a:t>
            </a:r>
            <a:r>
              <a:rPr sz="1200" spc="-5" dirty="0">
                <a:latin typeface="Arial"/>
                <a:cs typeface="Arial"/>
              </a:rPr>
              <a:t>Autorzy </a:t>
            </a:r>
            <a:r>
              <a:rPr sz="1200" dirty="0">
                <a:latin typeface="Arial"/>
                <a:cs typeface="Arial"/>
              </a:rPr>
              <a:t>badają </a:t>
            </a:r>
            <a:r>
              <a:rPr sz="1200" spc="-10" dirty="0">
                <a:latin typeface="Arial"/>
                <a:cs typeface="Arial"/>
              </a:rPr>
              <a:t>wpływ </a:t>
            </a:r>
            <a:r>
              <a:rPr sz="1200" spc="-5" dirty="0">
                <a:latin typeface="Arial"/>
                <a:cs typeface="Arial"/>
              </a:rPr>
              <a:t>poszczególnych </a:t>
            </a:r>
            <a:r>
              <a:rPr sz="1200" dirty="0">
                <a:latin typeface="Arial"/>
                <a:cs typeface="Arial"/>
              </a:rPr>
              <a:t>elementów </a:t>
            </a:r>
            <a:r>
              <a:rPr sz="1200" spc="-5" dirty="0">
                <a:latin typeface="Arial"/>
                <a:cs typeface="Arial"/>
              </a:rPr>
              <a:t>grywalizacji </a:t>
            </a:r>
            <a:r>
              <a:rPr sz="1200" dirty="0">
                <a:latin typeface="Arial"/>
                <a:cs typeface="Arial"/>
              </a:rPr>
              <a:t>(np. </a:t>
            </a:r>
            <a:r>
              <a:rPr sz="1200" spc="-15" dirty="0">
                <a:latin typeface="Arial"/>
                <a:cs typeface="Arial"/>
              </a:rPr>
              <a:t>punkty, poziomy, </a:t>
            </a:r>
            <a:r>
              <a:rPr sz="1200" dirty="0">
                <a:latin typeface="Arial"/>
                <a:cs typeface="Arial"/>
              </a:rPr>
              <a:t>tabele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wyników)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latin typeface="Arial"/>
                <a:cs typeface="Arial"/>
              </a:rPr>
              <a:t>Tondello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in. </a:t>
            </a:r>
            <a:r>
              <a:rPr sz="1200" dirty="0">
                <a:latin typeface="Arial"/>
                <a:cs typeface="Arial"/>
              </a:rPr>
              <a:t>(2016) </a:t>
            </a:r>
            <a:r>
              <a:rPr sz="1200" spc="-20" dirty="0">
                <a:latin typeface="Arial"/>
                <a:cs typeface="Arial"/>
              </a:rPr>
              <a:t>Tondello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in. </a:t>
            </a:r>
            <a:r>
              <a:rPr sz="1200" dirty="0">
                <a:latin typeface="Arial"/>
                <a:cs typeface="Arial"/>
              </a:rPr>
              <a:t>(2016) </a:t>
            </a:r>
            <a:r>
              <a:rPr sz="1200" spc="-5" dirty="0">
                <a:latin typeface="Arial"/>
                <a:cs typeface="Arial"/>
              </a:rPr>
              <a:t>proponują model </a:t>
            </a:r>
            <a:r>
              <a:rPr sz="1200" dirty="0">
                <a:latin typeface="Arial"/>
                <a:cs typeface="Arial"/>
              </a:rPr>
              <a:t>który </a:t>
            </a:r>
            <a:r>
              <a:rPr sz="1200" spc="-5" dirty="0">
                <a:latin typeface="Arial"/>
                <a:cs typeface="Arial"/>
              </a:rPr>
              <a:t>próbuje odwzorować </a:t>
            </a:r>
            <a:r>
              <a:rPr sz="1200" dirty="0">
                <a:latin typeface="Arial"/>
                <a:cs typeface="Arial"/>
              </a:rPr>
              <a:t>osobowość</a:t>
            </a:r>
            <a:r>
              <a:rPr sz="1200" spc="-2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użytkownika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Shi &amp; </a:t>
            </a:r>
            <a:r>
              <a:rPr sz="1200" spc="-5" dirty="0">
                <a:latin typeface="Arial"/>
                <a:cs typeface="Arial"/>
              </a:rPr>
              <a:t>Cristea </a:t>
            </a:r>
            <a:r>
              <a:rPr sz="1200" dirty="0">
                <a:latin typeface="Arial"/>
                <a:cs typeface="Arial"/>
              </a:rPr>
              <a:t>(2014) </a:t>
            </a:r>
            <a:r>
              <a:rPr sz="1200" spc="-5" dirty="0">
                <a:latin typeface="Arial"/>
                <a:cs typeface="Arial"/>
              </a:rPr>
              <a:t>Artykuł dotyczy motywacyjnych </a:t>
            </a:r>
            <a:r>
              <a:rPr sz="1200" dirty="0">
                <a:latin typeface="Arial"/>
                <a:cs typeface="Arial"/>
              </a:rPr>
              <a:t>strategii </a:t>
            </a:r>
            <a:r>
              <a:rPr sz="1200" spc="-5" dirty="0">
                <a:latin typeface="Arial"/>
                <a:cs typeface="Arial"/>
              </a:rPr>
              <a:t>grywalizacji </a:t>
            </a:r>
            <a:r>
              <a:rPr sz="1200" dirty="0">
                <a:latin typeface="Arial"/>
                <a:cs typeface="Arial"/>
              </a:rPr>
              <a:t>w </a:t>
            </a:r>
            <a:r>
              <a:rPr sz="1200" spc="-5" dirty="0">
                <a:latin typeface="Arial"/>
                <a:cs typeface="Arial"/>
              </a:rPr>
              <a:t>adaptacyjnym systemie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e-learningu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Rozwiązania</a:t>
            </a:r>
            <a:r>
              <a:rPr spc="-25" dirty="0"/>
              <a:t> </a:t>
            </a:r>
            <a:r>
              <a:rPr spc="-10" dirty="0"/>
              <a:t>adaptacyjne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714" y="833215"/>
            <a:ext cx="4059059" cy="1905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590" y="2910040"/>
            <a:ext cx="4195714" cy="1814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0052" y="847141"/>
            <a:ext cx="2853106" cy="1874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6367" y="5157596"/>
            <a:ext cx="827785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Codish, </a:t>
            </a:r>
            <a:r>
              <a:rPr sz="1800" dirty="0">
                <a:latin typeface="Arial"/>
                <a:cs typeface="Arial"/>
              </a:rPr>
              <a:t>D., &amp; </a:t>
            </a:r>
            <a:r>
              <a:rPr sz="1800" spc="-5" dirty="0">
                <a:latin typeface="Arial"/>
                <a:cs typeface="Arial"/>
              </a:rPr>
              <a:t>Ravid, </a:t>
            </a:r>
            <a:r>
              <a:rPr sz="1800" dirty="0">
                <a:latin typeface="Arial"/>
                <a:cs typeface="Arial"/>
              </a:rPr>
              <a:t>G. </a:t>
            </a:r>
            <a:r>
              <a:rPr sz="1800" spc="-5" dirty="0">
                <a:latin typeface="Arial"/>
                <a:cs typeface="Arial"/>
              </a:rPr>
              <a:t>(2014, December). Adaptive approach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gamification  optimization.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2014 </a:t>
            </a:r>
            <a:r>
              <a:rPr sz="1800" dirty="0">
                <a:latin typeface="Arial"/>
                <a:cs typeface="Arial"/>
              </a:rPr>
              <a:t>IEEE/ACM </a:t>
            </a:r>
            <a:r>
              <a:rPr sz="1800" spc="-5" dirty="0">
                <a:latin typeface="Arial"/>
                <a:cs typeface="Arial"/>
              </a:rPr>
              <a:t>7th International Conference on Utility and Cloud  Computing (pp. 609-610).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IEEE.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49359" y="6589877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Rozwiązania</a:t>
            </a:r>
            <a:r>
              <a:rPr spc="-25" dirty="0"/>
              <a:t> </a:t>
            </a:r>
            <a:r>
              <a:rPr spc="-10" dirty="0"/>
              <a:t>adaptacyjne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5535879"/>
            <a:ext cx="866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Böckle, </a:t>
            </a:r>
            <a:r>
              <a:rPr sz="1800" dirty="0">
                <a:latin typeface="Calibri"/>
                <a:cs typeface="Calibri"/>
              </a:rPr>
              <a:t>M., </a:t>
            </a:r>
            <a:r>
              <a:rPr sz="1800" spc="-10" dirty="0">
                <a:latin typeface="Calibri"/>
                <a:cs typeface="Calibri"/>
              </a:rPr>
              <a:t>Novak, J.,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5" dirty="0">
                <a:latin typeface="Calibri"/>
                <a:cs typeface="Calibri"/>
              </a:rPr>
              <a:t>Bick, </a:t>
            </a:r>
            <a:r>
              <a:rPr sz="1800" dirty="0">
                <a:latin typeface="Calibri"/>
                <a:cs typeface="Calibri"/>
              </a:rPr>
              <a:t>M. </a:t>
            </a:r>
            <a:r>
              <a:rPr sz="1800" spc="-5" dirty="0">
                <a:latin typeface="Calibri"/>
                <a:cs typeface="Calibri"/>
              </a:rPr>
              <a:t>(2017). </a:t>
            </a:r>
            <a:r>
              <a:rPr sz="1800" spc="-35" dirty="0">
                <a:latin typeface="Calibri"/>
                <a:cs typeface="Calibri"/>
              </a:rPr>
              <a:t>Towards </a:t>
            </a:r>
            <a:r>
              <a:rPr sz="1800" spc="-5" dirty="0">
                <a:latin typeface="Calibri"/>
                <a:cs typeface="Calibri"/>
              </a:rPr>
              <a:t>adaptive </a:t>
            </a:r>
            <a:r>
              <a:rPr sz="1800" spc="-10" dirty="0">
                <a:latin typeface="Calibri"/>
                <a:cs typeface="Calibri"/>
              </a:rPr>
              <a:t>gamification: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synthesis of</a:t>
            </a:r>
            <a:r>
              <a:rPr sz="1800" spc="1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developments.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3182" y="732320"/>
            <a:ext cx="5478235" cy="4798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Rozwiązania</a:t>
            </a:r>
            <a:r>
              <a:rPr spc="-25" dirty="0"/>
              <a:t> </a:t>
            </a:r>
            <a:r>
              <a:rPr spc="-10" dirty="0"/>
              <a:t>adaptacyjne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49359" y="6589877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49359" y="6589877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4065" y="993139"/>
            <a:ext cx="7941945" cy="4385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5" dirty="0">
                <a:latin typeface="Calibri"/>
                <a:cs typeface="Calibri"/>
              </a:rPr>
              <a:t>Grywalizacja nie </a:t>
            </a:r>
            <a:r>
              <a:rPr sz="2600" spc="-10" dirty="0">
                <a:latin typeface="Calibri"/>
                <a:cs typeface="Calibri"/>
              </a:rPr>
              <a:t>jest </a:t>
            </a:r>
            <a:r>
              <a:rPr sz="2600" spc="-5" dirty="0">
                <a:latin typeface="Calibri"/>
                <a:cs typeface="Calibri"/>
              </a:rPr>
              <a:t>jedną </a:t>
            </a:r>
            <a:r>
              <a:rPr sz="2600" spc="-10" dirty="0">
                <a:latin typeface="Calibri"/>
                <a:cs typeface="Calibri"/>
              </a:rPr>
              <a:t>metodą </a:t>
            </a:r>
            <a:r>
              <a:rPr sz="2600" spc="-5" dirty="0">
                <a:latin typeface="Calibri"/>
                <a:cs typeface="Calibri"/>
              </a:rPr>
              <a:t>czy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technologią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15" dirty="0">
                <a:latin typeface="Calibri"/>
                <a:cs typeface="Calibri"/>
              </a:rPr>
              <a:t>Występuje różnorodność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technik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15" dirty="0">
                <a:latin typeface="Calibri"/>
                <a:cs typeface="Calibri"/>
              </a:rPr>
              <a:t>Różnorodność poszukiwanych wyników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psychologicznych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15" dirty="0">
                <a:latin typeface="Calibri"/>
                <a:cs typeface="Calibri"/>
              </a:rPr>
              <a:t>Różnorodność poszukiwanych wyników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behawioralnych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15" dirty="0">
                <a:latin typeface="Calibri"/>
                <a:cs typeface="Calibri"/>
              </a:rPr>
              <a:t>Różnorodność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kontekstów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15" dirty="0">
                <a:latin typeface="Calibri"/>
                <a:cs typeface="Calibri"/>
              </a:rPr>
              <a:t>Różnorodność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użytkowników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9457" y="247345"/>
            <a:ext cx="2962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Podsumowanie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49359" y="6589877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4065" y="993139"/>
            <a:ext cx="7941945" cy="4385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5" dirty="0">
                <a:latin typeface="Calibri"/>
                <a:cs typeface="Calibri"/>
              </a:rPr>
              <a:t>Grywalizacja nie </a:t>
            </a:r>
            <a:r>
              <a:rPr sz="2600" spc="-10" dirty="0">
                <a:latin typeface="Calibri"/>
                <a:cs typeface="Calibri"/>
              </a:rPr>
              <a:t>jest </a:t>
            </a:r>
            <a:r>
              <a:rPr sz="2600" spc="-5" dirty="0">
                <a:latin typeface="Calibri"/>
                <a:cs typeface="Calibri"/>
              </a:rPr>
              <a:t>jedną </a:t>
            </a:r>
            <a:r>
              <a:rPr sz="2600" spc="-10" dirty="0">
                <a:latin typeface="Calibri"/>
                <a:cs typeface="Calibri"/>
              </a:rPr>
              <a:t>metodą </a:t>
            </a:r>
            <a:r>
              <a:rPr sz="2600" spc="-5" dirty="0">
                <a:latin typeface="Calibri"/>
                <a:cs typeface="Calibri"/>
              </a:rPr>
              <a:t>czy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technologią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15" dirty="0">
                <a:latin typeface="Calibri"/>
                <a:cs typeface="Calibri"/>
              </a:rPr>
              <a:t>Występuje różnorodność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technik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15" dirty="0">
                <a:latin typeface="Calibri"/>
                <a:cs typeface="Calibri"/>
              </a:rPr>
              <a:t>Różnorodność poszukiwanych wyników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psychologicznych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15" dirty="0">
                <a:latin typeface="Calibri"/>
                <a:cs typeface="Calibri"/>
              </a:rPr>
              <a:t>Różnorodność poszukiwanych wyników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behawioralnych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15" dirty="0">
                <a:latin typeface="Calibri"/>
                <a:cs typeface="Calibri"/>
              </a:rPr>
              <a:t>Różnorodność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kontekstów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600" spc="-15" dirty="0">
                <a:latin typeface="Calibri"/>
                <a:cs typeface="Calibri"/>
              </a:rPr>
              <a:t>Różnorodność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użytkowników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9457" y="247345"/>
            <a:ext cx="2962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Podsumowanie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849359" y="6589877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9457" y="247345"/>
            <a:ext cx="2962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Podsumowanie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0168" y="1079753"/>
            <a:ext cx="7528559" cy="145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Każde połączenie </a:t>
            </a:r>
            <a:r>
              <a:rPr sz="1800" spc="-10" dirty="0">
                <a:latin typeface="Arial"/>
                <a:cs typeface="Arial"/>
              </a:rPr>
              <a:t>wybranych elementów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technik </a:t>
            </a:r>
            <a:r>
              <a:rPr sz="1800" dirty="0">
                <a:latin typeface="Arial"/>
                <a:cs typeface="Arial"/>
              </a:rPr>
              <a:t>w taki </a:t>
            </a:r>
            <a:r>
              <a:rPr sz="1800" spc="-5" dirty="0">
                <a:latin typeface="Arial"/>
                <a:cs typeface="Arial"/>
              </a:rPr>
              <a:t>sposób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zapewnić </a:t>
            </a:r>
            <a:r>
              <a:rPr sz="1800" spc="-5" dirty="0">
                <a:latin typeface="Arial"/>
                <a:cs typeface="Arial"/>
              </a:rPr>
              <a:t>realizację celów będzie skuteczną strategia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grywalizacyjną.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FFC000"/>
                </a:solidFill>
                <a:latin typeface="Arial"/>
                <a:cs typeface="Arial"/>
              </a:rPr>
              <a:t>Afordancje </a:t>
            </a:r>
            <a:r>
              <a:rPr sz="1800" b="1" spc="-5" dirty="0">
                <a:solidFill>
                  <a:srgbClr val="FFC000"/>
                </a:solidFill>
                <a:latin typeface="Arial"/>
                <a:cs typeface="Arial"/>
              </a:rPr>
              <a:t>motywacyjne </a:t>
            </a:r>
            <a:r>
              <a:rPr sz="1800" b="1" spc="-5" dirty="0">
                <a:solidFill>
                  <a:srgbClr val="00AFEF"/>
                </a:solidFill>
                <a:latin typeface="Arial"/>
                <a:cs typeface="Arial"/>
              </a:rPr>
              <a:t>Efekty psychologiczne </a:t>
            </a:r>
            <a:r>
              <a:rPr sz="1800" b="1" dirty="0">
                <a:solidFill>
                  <a:srgbClr val="92D050"/>
                </a:solidFill>
                <a:latin typeface="Arial"/>
                <a:cs typeface="Arial"/>
              </a:rPr>
              <a:t>Efekty</a:t>
            </a:r>
            <a:r>
              <a:rPr sz="1800" b="1" spc="145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92D050"/>
                </a:solidFill>
                <a:latin typeface="Arial"/>
                <a:cs typeface="Arial"/>
              </a:rPr>
              <a:t>behawioralne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1118" y="2815781"/>
          <a:ext cx="7741920" cy="1078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0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854">
                <a:tc>
                  <a:txBody>
                    <a:bodyPr/>
                    <a:lstStyle/>
                    <a:p>
                      <a:pPr marL="31750">
                        <a:lnSpc>
                          <a:spcPts val="19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Odznaki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0">
                        <a:lnSpc>
                          <a:spcPts val="19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Przyjemność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8340">
                        <a:lnSpc>
                          <a:spcPts val="1985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Efektywna</a:t>
                      </a:r>
                      <a:r>
                        <a:rPr sz="18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praca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31750">
                        <a:lnSpc>
                          <a:spcPts val="2060"/>
                        </a:lnSpc>
                      </a:pPr>
                      <a:r>
                        <a:rPr sz="1800" spc="-40" dirty="0">
                          <a:latin typeface="Arial"/>
                          <a:cs typeface="Arial"/>
                        </a:rPr>
                        <a:t>Tabele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wyników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0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Flow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8340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Przyjazna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praca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marL="31750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Poziomy i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statusy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8340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Wpływ na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zdrowie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9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8340">
                        <a:lnSpc>
                          <a:spcPts val="19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Wpływ na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środowisko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359" y="6589877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5422" y="2806064"/>
            <a:ext cx="3010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Dziękuję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za</a:t>
            </a:r>
            <a:r>
              <a:rPr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uwagę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547217" y="1070609"/>
            <a:ext cx="8051800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299720" algn="l"/>
                <a:tab pos="1074420" algn="l"/>
                <a:tab pos="2193290" algn="l"/>
                <a:tab pos="2862580" algn="l"/>
                <a:tab pos="4297045" algn="l"/>
                <a:tab pos="4674870" algn="l"/>
                <a:tab pos="5840730" algn="l"/>
                <a:tab pos="6465570" algn="l"/>
                <a:tab pos="7281545" algn="l"/>
              </a:tabLst>
            </a:pPr>
            <a:r>
              <a:rPr sz="1800" spc="-30" dirty="0">
                <a:latin typeface="Calibri"/>
                <a:cs typeface="Calibri"/>
              </a:rPr>
              <a:t>Termin	</a:t>
            </a:r>
            <a:r>
              <a:rPr sz="1800" spc="-10" dirty="0">
                <a:latin typeface="Calibri"/>
                <a:cs typeface="Calibri"/>
              </a:rPr>
              <a:t>afordancja	</a:t>
            </a:r>
            <a:r>
              <a:rPr sz="1800" spc="-20" dirty="0">
                <a:latin typeface="Calibri"/>
                <a:cs typeface="Calibri"/>
              </a:rPr>
              <a:t>został	</a:t>
            </a:r>
            <a:r>
              <a:rPr sz="1800" spc="-15" dirty="0">
                <a:latin typeface="Calibri"/>
                <a:cs typeface="Calibri"/>
              </a:rPr>
              <a:t>wprowadzony	</a:t>
            </a:r>
            <a:r>
              <a:rPr sz="1800" dirty="0">
                <a:latin typeface="Calibri"/>
                <a:cs typeface="Calibri"/>
              </a:rPr>
              <a:t>do	</a:t>
            </a:r>
            <a:r>
              <a:rPr sz="1800" spc="-10" dirty="0">
                <a:latin typeface="Calibri"/>
                <a:cs typeface="Calibri"/>
              </a:rPr>
              <a:t>psychologii	</a:t>
            </a:r>
            <a:r>
              <a:rPr sz="1800" spc="-15" dirty="0">
                <a:latin typeface="Calibri"/>
                <a:cs typeface="Calibri"/>
              </a:rPr>
              <a:t>przez	</a:t>
            </a:r>
            <a:r>
              <a:rPr sz="1800" dirty="0">
                <a:latin typeface="Calibri"/>
                <a:cs typeface="Calibri"/>
              </a:rPr>
              <a:t>Jamesa	</a:t>
            </a:r>
            <a:r>
              <a:rPr sz="1800" spc="-5" dirty="0">
                <a:latin typeface="Calibri"/>
                <a:cs typeface="Calibri"/>
              </a:rPr>
              <a:t>Gibsona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 </a:t>
            </a:r>
            <a:r>
              <a:rPr sz="1800" spc="-10" dirty="0">
                <a:latin typeface="Calibri"/>
                <a:cs typeface="Calibri"/>
              </a:rPr>
              <a:t>artykule </a:t>
            </a:r>
            <a:r>
              <a:rPr sz="1800" dirty="0">
                <a:latin typeface="Calibri"/>
                <a:cs typeface="Calibri"/>
              </a:rPr>
              <a:t>z </a:t>
            </a:r>
            <a:r>
              <a:rPr sz="1800" spc="-5" dirty="0">
                <a:latin typeface="Calibri"/>
                <a:cs typeface="Calibri"/>
              </a:rPr>
              <a:t>1977 </a:t>
            </a:r>
            <a:r>
              <a:rPr sz="1800" spc="-95" dirty="0">
                <a:latin typeface="Calibri"/>
                <a:cs typeface="Calibri"/>
              </a:rPr>
              <a:t>r. </a:t>
            </a:r>
            <a:r>
              <a:rPr sz="1800" spc="-5" dirty="0">
                <a:latin typeface="Calibri"/>
                <a:cs typeface="Calibri"/>
              </a:rPr>
              <a:t>The Theory of </a:t>
            </a:r>
            <a:r>
              <a:rPr sz="1800" spc="-10" dirty="0">
                <a:latin typeface="Calibri"/>
                <a:cs typeface="Calibri"/>
              </a:rPr>
              <a:t>Affordances </a:t>
            </a:r>
            <a:r>
              <a:rPr sz="1800" spc="-25" dirty="0">
                <a:latin typeface="Calibri"/>
                <a:cs typeface="Calibri"/>
              </a:rPr>
              <a:t>(Teoria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afordancji).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299085" marR="5715" indent="-287020" algn="just">
              <a:lnSpc>
                <a:spcPct val="100000"/>
              </a:lnSpc>
              <a:buFont typeface="Wingdings"/>
              <a:buChar char=""/>
              <a:tabLst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Gibson </a:t>
            </a:r>
            <a:r>
              <a:rPr sz="1800" spc="-10" dirty="0">
                <a:latin typeface="Calibri"/>
                <a:cs typeface="Calibri"/>
              </a:rPr>
              <a:t>przedstawił </a:t>
            </a:r>
            <a:r>
              <a:rPr sz="1800" spc="-15" dirty="0">
                <a:latin typeface="Calibri"/>
                <a:cs typeface="Calibri"/>
              </a:rPr>
              <a:t>szczegóły </a:t>
            </a:r>
            <a:r>
              <a:rPr sz="1800" spc="-10" dirty="0">
                <a:latin typeface="Calibri"/>
                <a:cs typeface="Calibri"/>
              </a:rPr>
              <a:t>teorii </a:t>
            </a:r>
            <a:r>
              <a:rPr sz="1800" dirty="0">
                <a:latin typeface="Calibri"/>
                <a:cs typeface="Calibri"/>
              </a:rPr>
              <a:t>w </a:t>
            </a:r>
            <a:r>
              <a:rPr sz="1800" spc="-15" dirty="0">
                <a:latin typeface="Calibri"/>
                <a:cs typeface="Calibri"/>
              </a:rPr>
              <a:t>książce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Ecological </a:t>
            </a:r>
            <a:r>
              <a:rPr sz="1800" spc="-5" dirty="0">
                <a:latin typeface="Calibri"/>
                <a:cs typeface="Calibri"/>
              </a:rPr>
              <a:t>Approach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Visual  </a:t>
            </a:r>
            <a:r>
              <a:rPr sz="1800" spc="-10" dirty="0">
                <a:latin typeface="Calibri"/>
                <a:cs typeface="Calibri"/>
              </a:rPr>
              <a:t>Perception </a:t>
            </a:r>
            <a:r>
              <a:rPr sz="1800" spc="-15" dirty="0">
                <a:latin typeface="Calibri"/>
                <a:cs typeface="Calibri"/>
              </a:rPr>
              <a:t>(Środowiskowe </a:t>
            </a:r>
            <a:r>
              <a:rPr sz="1800" spc="-5" dirty="0">
                <a:latin typeface="Calibri"/>
                <a:cs typeface="Calibri"/>
              </a:rPr>
              <a:t>podejście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10" dirty="0">
                <a:latin typeface="Calibri"/>
                <a:cs typeface="Calibri"/>
              </a:rPr>
              <a:t>percepcji </a:t>
            </a:r>
            <a:r>
              <a:rPr sz="1800" spc="-5" dirty="0">
                <a:latin typeface="Calibri"/>
                <a:cs typeface="Calibri"/>
              </a:rPr>
              <a:t>wizualnej) </a:t>
            </a:r>
            <a:r>
              <a:rPr sz="1800" dirty="0">
                <a:latin typeface="Calibri"/>
                <a:cs typeface="Calibri"/>
              </a:rPr>
              <a:t>z </a:t>
            </a:r>
            <a:r>
              <a:rPr sz="1800" spc="-5" dirty="0">
                <a:latin typeface="Calibri"/>
                <a:cs typeface="Calibri"/>
              </a:rPr>
              <a:t>1979</a:t>
            </a:r>
            <a:r>
              <a:rPr sz="1800" spc="180" dirty="0">
                <a:latin typeface="Calibri"/>
                <a:cs typeface="Calibri"/>
              </a:rPr>
              <a:t> </a:t>
            </a:r>
            <a:r>
              <a:rPr sz="1800" spc="-95" dirty="0">
                <a:latin typeface="Calibri"/>
                <a:cs typeface="Calibri"/>
              </a:rPr>
              <a:t>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"/>
            </a:pPr>
            <a:endParaRPr sz="1750">
              <a:latin typeface="Calibri"/>
              <a:cs typeface="Calibri"/>
            </a:endParaRPr>
          </a:p>
          <a:p>
            <a:pPr marL="299085" marR="6985" indent="-287020" algn="just">
              <a:lnSpc>
                <a:spcPct val="100000"/>
              </a:lnSpc>
              <a:buFont typeface="Wingdings"/>
              <a:buChar char=""/>
              <a:tabLst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Afordancje </a:t>
            </a:r>
            <a:r>
              <a:rPr sz="1800" spc="-15" dirty="0">
                <a:latin typeface="Calibri"/>
                <a:cs typeface="Calibri"/>
              </a:rPr>
              <a:t>zostały </a:t>
            </a:r>
            <a:r>
              <a:rPr sz="1800" spc="-10" dirty="0">
                <a:latin typeface="Calibri"/>
                <a:cs typeface="Calibri"/>
              </a:rPr>
              <a:t>zdefiniowane </a:t>
            </a:r>
            <a:r>
              <a:rPr sz="1800" spc="-20" dirty="0">
                <a:latin typeface="Calibri"/>
                <a:cs typeface="Calibri"/>
              </a:rPr>
              <a:t>jako</a:t>
            </a:r>
            <a:r>
              <a:rPr sz="1800" spc="3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wszystkie </a:t>
            </a:r>
            <a:r>
              <a:rPr sz="1800" spc="-10" dirty="0">
                <a:latin typeface="Calibri"/>
                <a:cs typeface="Calibri"/>
              </a:rPr>
              <a:t>możliwości </a:t>
            </a:r>
            <a:r>
              <a:rPr sz="1800" dirty="0">
                <a:latin typeface="Calibri"/>
                <a:cs typeface="Calibri"/>
              </a:rPr>
              <a:t>działania </a:t>
            </a:r>
            <a:r>
              <a:rPr sz="1800" spc="-5" dirty="0">
                <a:latin typeface="Calibri"/>
                <a:cs typeface="Calibri"/>
              </a:rPr>
              <a:t>obecne  </a:t>
            </a:r>
            <a:r>
              <a:rPr sz="1800" dirty="0">
                <a:latin typeface="Calibri"/>
                <a:cs typeface="Calibri"/>
              </a:rPr>
              <a:t>w </a:t>
            </a:r>
            <a:r>
              <a:rPr sz="1800" spc="-10" dirty="0">
                <a:latin typeface="Calibri"/>
                <a:cs typeface="Calibri"/>
              </a:rPr>
              <a:t>środowisku, </a:t>
            </a:r>
            <a:r>
              <a:rPr sz="1800" spc="-5" dirty="0">
                <a:latin typeface="Calibri"/>
                <a:cs typeface="Calibri"/>
              </a:rPr>
              <a:t>obiektywnie mierzalne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5" dirty="0">
                <a:latin typeface="Calibri"/>
                <a:cs typeface="Calibri"/>
              </a:rPr>
              <a:t>niezależne od </a:t>
            </a:r>
            <a:r>
              <a:rPr sz="1800" spc="-10" dirty="0">
                <a:latin typeface="Calibri"/>
                <a:cs typeface="Calibri"/>
              </a:rPr>
              <a:t>indywidualnych zdolności  </a:t>
            </a:r>
            <a:r>
              <a:rPr sz="1800" spc="-15" dirty="0">
                <a:latin typeface="Calibri"/>
                <a:cs typeface="Calibri"/>
              </a:rPr>
              <a:t>danych </a:t>
            </a:r>
            <a:r>
              <a:rPr sz="1800" spc="-10" dirty="0">
                <a:latin typeface="Calibri"/>
                <a:cs typeface="Calibri"/>
              </a:rPr>
              <a:t>jednostek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10" dirty="0">
                <a:latin typeface="Calibri"/>
                <a:cs typeface="Calibri"/>
              </a:rPr>
              <a:t>ich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rozpoznania.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"/>
            </a:pPr>
            <a:endParaRPr sz="1750">
              <a:latin typeface="Calibri"/>
              <a:cs typeface="Calibri"/>
            </a:endParaRPr>
          </a:p>
          <a:p>
            <a:pPr marL="299085" marR="6350" indent="-287020" algn="just">
              <a:lnSpc>
                <a:spcPct val="100000"/>
              </a:lnSpc>
              <a:buFont typeface="Wingdings"/>
              <a:buChar char=""/>
              <a:tabLst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Przykładem </a:t>
            </a:r>
            <a:r>
              <a:rPr sz="1800" spc="-15" dirty="0">
                <a:latin typeface="Calibri"/>
                <a:cs typeface="Calibri"/>
              </a:rPr>
              <a:t>może być </a:t>
            </a:r>
            <a:r>
              <a:rPr sz="1800" spc="-5" dirty="0">
                <a:latin typeface="Calibri"/>
                <a:cs typeface="Calibri"/>
              </a:rPr>
              <a:t>samochód, </a:t>
            </a:r>
            <a:r>
              <a:rPr sz="1800" spc="-10" dirty="0">
                <a:latin typeface="Calibri"/>
                <a:cs typeface="Calibri"/>
              </a:rPr>
              <a:t>który </a:t>
            </a:r>
            <a:r>
              <a:rPr sz="1800" spc="-5" dirty="0">
                <a:latin typeface="Calibri"/>
                <a:cs typeface="Calibri"/>
              </a:rPr>
              <a:t>daje </a:t>
            </a:r>
            <a:r>
              <a:rPr sz="1800" spc="-10" dirty="0">
                <a:latin typeface="Calibri"/>
                <a:cs typeface="Calibri"/>
              </a:rPr>
              <a:t>możliwość </a:t>
            </a:r>
            <a:r>
              <a:rPr sz="1800" spc="-5" dirty="0">
                <a:latin typeface="Calibri"/>
                <a:cs typeface="Calibri"/>
              </a:rPr>
              <a:t>siadania </a:t>
            </a:r>
            <a:r>
              <a:rPr sz="1800" spc="-15" dirty="0">
                <a:latin typeface="Calibri"/>
                <a:cs typeface="Calibri"/>
              </a:rPr>
              <a:t>za </a:t>
            </a:r>
            <a:r>
              <a:rPr sz="1800" spc="-10" dirty="0">
                <a:latin typeface="Calibri"/>
                <a:cs typeface="Calibri"/>
              </a:rPr>
              <a:t>kierownica 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10" dirty="0">
                <a:latin typeface="Calibri"/>
                <a:cs typeface="Calibri"/>
              </a:rPr>
              <a:t>przemieszczania, takiej afordancji </a:t>
            </a:r>
            <a:r>
              <a:rPr sz="1800" spc="-5" dirty="0">
                <a:latin typeface="Calibri"/>
                <a:cs typeface="Calibri"/>
              </a:rPr>
              <a:t>jednak </a:t>
            </a:r>
            <a:r>
              <a:rPr sz="1800" dirty="0">
                <a:latin typeface="Calibri"/>
                <a:cs typeface="Calibri"/>
              </a:rPr>
              <a:t>nie ma, </a:t>
            </a:r>
            <a:r>
              <a:rPr sz="1800" spc="-10" dirty="0">
                <a:latin typeface="Calibri"/>
                <a:cs typeface="Calibri"/>
              </a:rPr>
              <a:t>jeżeli </a:t>
            </a:r>
            <a:r>
              <a:rPr sz="1800" spc="-5" dirty="0">
                <a:latin typeface="Calibri"/>
                <a:cs typeface="Calibri"/>
              </a:rPr>
              <a:t>podmiotem poznającym  </a:t>
            </a:r>
            <a:r>
              <a:rPr sz="1800" spc="-10" dirty="0">
                <a:latin typeface="Calibri"/>
                <a:cs typeface="Calibri"/>
              </a:rPr>
              <a:t>jest </a:t>
            </a:r>
            <a:r>
              <a:rPr sz="1800" spc="-5" dirty="0">
                <a:latin typeface="Calibri"/>
                <a:cs typeface="Calibri"/>
              </a:rPr>
              <a:t>osoba bez umiejętności </a:t>
            </a:r>
            <a:r>
              <a:rPr sz="1800" spc="-15" dirty="0">
                <a:latin typeface="Calibri"/>
                <a:cs typeface="Calibri"/>
              </a:rPr>
              <a:t>prowadzenia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samochodu.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263" y="231724"/>
            <a:ext cx="7951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Afordancja </a:t>
            </a:r>
            <a:r>
              <a:rPr spc="-5" dirty="0"/>
              <a:t>w </a:t>
            </a:r>
            <a:r>
              <a:rPr spc="-10" dirty="0"/>
              <a:t>systemach</a:t>
            </a:r>
            <a:r>
              <a:rPr spc="90" dirty="0"/>
              <a:t> </a:t>
            </a:r>
            <a:r>
              <a:rPr spc="-10" dirty="0"/>
              <a:t>interaktywnych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9" y="6551777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7864" y="254330"/>
            <a:ext cx="5208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Model behawioralny</a:t>
            </a:r>
            <a:r>
              <a:rPr spc="-10" dirty="0"/>
              <a:t> </a:t>
            </a:r>
            <a:r>
              <a:rPr spc="-25" dirty="0"/>
              <a:t>Fogga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6367" y="6156756"/>
            <a:ext cx="8194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Fogg, </a:t>
            </a:r>
            <a:r>
              <a:rPr sz="1200" dirty="0">
                <a:latin typeface="Arial"/>
                <a:cs typeface="Arial"/>
              </a:rPr>
              <a:t>B.J. </a:t>
            </a:r>
            <a:r>
              <a:rPr sz="1200" spc="-5" dirty="0">
                <a:latin typeface="Arial"/>
                <a:cs typeface="Arial"/>
              </a:rPr>
              <a:t>Persuasive </a:t>
            </a:r>
            <a:r>
              <a:rPr sz="1200" dirty="0">
                <a:latin typeface="Arial"/>
                <a:cs typeface="Arial"/>
              </a:rPr>
              <a:t>computers: </a:t>
            </a:r>
            <a:r>
              <a:rPr sz="1200" spc="-5" dirty="0">
                <a:latin typeface="Arial"/>
                <a:cs typeface="Arial"/>
              </a:rPr>
              <a:t>Perspectives and research directions. </a:t>
            </a:r>
            <a:r>
              <a:rPr sz="120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Proceedings </a:t>
            </a:r>
            <a:r>
              <a:rPr sz="1200" dirty="0">
                <a:latin typeface="Arial"/>
                <a:cs typeface="Arial"/>
              </a:rPr>
              <a:t>of the </a:t>
            </a:r>
            <a:r>
              <a:rPr sz="1200" spc="-5" dirty="0">
                <a:latin typeface="Arial"/>
                <a:cs typeface="Arial"/>
              </a:rPr>
              <a:t>SIGCHI </a:t>
            </a:r>
            <a:r>
              <a:rPr sz="1200" dirty="0">
                <a:latin typeface="Arial"/>
                <a:cs typeface="Arial"/>
              </a:rPr>
              <a:t>Conference </a:t>
            </a:r>
            <a:r>
              <a:rPr sz="1200" spc="-5" dirty="0">
                <a:latin typeface="Arial"/>
                <a:cs typeface="Arial"/>
              </a:rPr>
              <a:t>on  </a:t>
            </a:r>
            <a:r>
              <a:rPr sz="1200" dirty="0">
                <a:latin typeface="Arial"/>
                <a:cs typeface="Arial"/>
              </a:rPr>
              <a:t>Human Factors </a:t>
            </a:r>
            <a:r>
              <a:rPr sz="1200" spc="-5" dirty="0">
                <a:latin typeface="Arial"/>
                <a:cs typeface="Arial"/>
              </a:rPr>
              <a:t>in Computing Systems, Los Angeles, </a:t>
            </a:r>
            <a:r>
              <a:rPr sz="1200" dirty="0">
                <a:latin typeface="Arial"/>
                <a:cs typeface="Arial"/>
              </a:rPr>
              <a:t>CA, USA, 18–23 </a:t>
            </a:r>
            <a:r>
              <a:rPr sz="1200" spc="-5" dirty="0">
                <a:latin typeface="Arial"/>
                <a:cs typeface="Arial"/>
              </a:rPr>
              <a:t>April 1998; ACM Press/Addison-Wesley Publishing  Co.: New </a:t>
            </a:r>
            <a:r>
              <a:rPr sz="1200" spc="-25" dirty="0">
                <a:latin typeface="Arial"/>
                <a:cs typeface="Arial"/>
              </a:rPr>
              <a:t>York, </a:t>
            </a:r>
            <a:r>
              <a:rPr sz="1200" spc="-60" dirty="0">
                <a:latin typeface="Arial"/>
                <a:cs typeface="Arial"/>
              </a:rPr>
              <a:t>NY, </a:t>
            </a:r>
            <a:r>
              <a:rPr sz="1200" dirty="0">
                <a:latin typeface="Arial"/>
                <a:cs typeface="Arial"/>
              </a:rPr>
              <a:t>USA, 1998; pp.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225–232.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089" y="813053"/>
            <a:ext cx="8591550" cy="518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322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Podstawowym </a:t>
            </a:r>
            <a:r>
              <a:rPr sz="1800" spc="-5" dirty="0">
                <a:latin typeface="Arial"/>
                <a:cs typeface="Arial"/>
              </a:rPr>
              <a:t>założeniem jest </a:t>
            </a:r>
            <a:r>
              <a:rPr sz="1800" dirty="0">
                <a:latin typeface="Arial"/>
                <a:cs typeface="Arial"/>
              </a:rPr>
              <a:t>to, że </a:t>
            </a:r>
            <a:r>
              <a:rPr sz="1800" spc="-5" dirty="0">
                <a:latin typeface="Arial"/>
                <a:cs typeface="Arial"/>
              </a:rPr>
              <a:t>osoba </a:t>
            </a:r>
            <a:r>
              <a:rPr sz="1800" dirty="0">
                <a:latin typeface="Arial"/>
                <a:cs typeface="Arial"/>
              </a:rPr>
              <a:t>musi mieć </a:t>
            </a:r>
            <a:r>
              <a:rPr sz="1800" spc="-10" dirty="0">
                <a:latin typeface="Arial"/>
                <a:cs typeface="Arial"/>
              </a:rPr>
              <a:t>wystarczającą motywację,  wystarczającą </a:t>
            </a:r>
            <a:r>
              <a:rPr sz="1800" spc="-5" dirty="0">
                <a:latin typeface="Arial"/>
                <a:cs typeface="Arial"/>
              </a:rPr>
              <a:t>zdolność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skuteczność </a:t>
            </a:r>
            <a:r>
              <a:rPr sz="1800" spc="-10" dirty="0">
                <a:latin typeface="Arial"/>
                <a:cs typeface="Arial"/>
              </a:rPr>
              <a:t>wyzwalacz </a:t>
            </a:r>
            <a:r>
              <a:rPr sz="1800" spc="-5" dirty="0">
                <a:latin typeface="Arial"/>
                <a:cs typeface="Arial"/>
              </a:rPr>
              <a:t>by </a:t>
            </a:r>
            <a:r>
              <a:rPr sz="1800" spc="-10" dirty="0">
                <a:latin typeface="Arial"/>
                <a:cs typeface="Arial"/>
              </a:rPr>
              <a:t>osiągnąć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cel.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Fogg </a:t>
            </a:r>
            <a:r>
              <a:rPr sz="1800" spc="-10" dirty="0">
                <a:latin typeface="Arial"/>
                <a:cs typeface="Arial"/>
              </a:rPr>
              <a:t>twierdzi, </a:t>
            </a:r>
            <a:r>
              <a:rPr sz="1800" dirty="0">
                <a:latin typeface="Arial"/>
                <a:cs typeface="Arial"/>
              </a:rPr>
              <a:t>że </a:t>
            </a:r>
            <a:r>
              <a:rPr sz="1800" spc="-10" dirty="0">
                <a:latin typeface="Arial"/>
                <a:cs typeface="Arial"/>
              </a:rPr>
              <a:t>prawdopodobieństwo </a:t>
            </a:r>
            <a:r>
              <a:rPr sz="1800" spc="-5" dirty="0">
                <a:latin typeface="Arial"/>
                <a:cs typeface="Arial"/>
              </a:rPr>
              <a:t>zmiany </a:t>
            </a:r>
            <a:r>
              <a:rPr sz="1800" spc="-10" dirty="0">
                <a:latin typeface="Arial"/>
                <a:cs typeface="Arial"/>
              </a:rPr>
              <a:t>zachowań wzrasta wraz </a:t>
            </a:r>
            <a:r>
              <a:rPr sz="1800" dirty="0">
                <a:latin typeface="Arial"/>
                <a:cs typeface="Arial"/>
              </a:rPr>
              <a:t>ze </a:t>
            </a:r>
            <a:r>
              <a:rPr sz="1800" spc="-10" dirty="0">
                <a:latin typeface="Arial"/>
                <a:cs typeface="Arial"/>
              </a:rPr>
              <a:t>wzrostem  motywacja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umiejętności.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 marR="70485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Dla projektantów systemów oznacza </a:t>
            </a:r>
            <a:r>
              <a:rPr sz="1800" dirty="0">
                <a:latin typeface="Arial"/>
                <a:cs typeface="Arial"/>
              </a:rPr>
              <a:t>to, że </a:t>
            </a:r>
            <a:r>
              <a:rPr sz="1800" spc="-10" dirty="0">
                <a:latin typeface="Arial"/>
                <a:cs typeface="Arial"/>
              </a:rPr>
              <a:t>istnieją </a:t>
            </a:r>
            <a:r>
              <a:rPr sz="1800" spc="-15" dirty="0">
                <a:latin typeface="Arial"/>
                <a:cs typeface="Arial"/>
              </a:rPr>
              <a:t>dwie </a:t>
            </a:r>
            <a:r>
              <a:rPr sz="1800" spc="-5" dirty="0">
                <a:latin typeface="Arial"/>
                <a:cs typeface="Arial"/>
              </a:rPr>
              <a:t>opcje </a:t>
            </a:r>
            <a:r>
              <a:rPr sz="1800" spc="-10" dirty="0">
                <a:latin typeface="Arial"/>
                <a:cs typeface="Arial"/>
              </a:rPr>
              <a:t>zwiększenia  prawdopodobieństwa </a:t>
            </a:r>
            <a:r>
              <a:rPr sz="1800" spc="-5" dirty="0">
                <a:latin typeface="Arial"/>
                <a:cs typeface="Arial"/>
              </a:rPr>
              <a:t>zmiany </a:t>
            </a:r>
            <a:r>
              <a:rPr sz="1800" spc="-10" dirty="0">
                <a:latin typeface="Arial"/>
                <a:cs typeface="Arial"/>
              </a:rPr>
              <a:t>zachowań: zwiększenie motywacji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10" dirty="0">
                <a:latin typeface="Arial"/>
                <a:cs typeface="Arial"/>
              </a:rPr>
              <a:t>zwiększenie  </a:t>
            </a:r>
            <a:r>
              <a:rPr sz="1800" spc="-5" dirty="0">
                <a:latin typeface="Arial"/>
                <a:cs typeface="Arial"/>
              </a:rPr>
              <a:t>zdolności </a:t>
            </a:r>
            <a:r>
              <a:rPr sz="1800" spc="-10" dirty="0">
                <a:latin typeface="Arial"/>
                <a:cs typeface="Arial"/>
              </a:rPr>
              <a:t>ułatwiając </a:t>
            </a:r>
            <a:r>
              <a:rPr sz="1800" spc="-5" dirty="0">
                <a:latin typeface="Arial"/>
                <a:cs typeface="Arial"/>
              </a:rPr>
              <a:t>pożądane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zachowanie.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silna </a:t>
            </a:r>
            <a:r>
              <a:rPr sz="1800" spc="-10" dirty="0">
                <a:latin typeface="Arial"/>
                <a:cs typeface="Arial"/>
              </a:rPr>
              <a:t>motywacja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15" dirty="0">
                <a:latin typeface="Arial"/>
                <a:cs typeface="Arial"/>
              </a:rPr>
              <a:t>wysokie </a:t>
            </a:r>
            <a:r>
              <a:rPr sz="1800" spc="-10" dirty="0">
                <a:latin typeface="Arial"/>
                <a:cs typeface="Arial"/>
              </a:rPr>
              <a:t>umiejętności </a:t>
            </a:r>
            <a:r>
              <a:rPr sz="1800" dirty="0">
                <a:latin typeface="Arial"/>
                <a:cs typeface="Arial"/>
              </a:rPr>
              <a:t>są </a:t>
            </a:r>
            <a:r>
              <a:rPr sz="1800" spc="-10" dirty="0">
                <a:latin typeface="Arial"/>
                <a:cs typeface="Arial"/>
              </a:rPr>
              <a:t>niewystarczające. </a:t>
            </a:r>
            <a:r>
              <a:rPr sz="1800" spc="-5" dirty="0">
                <a:latin typeface="Arial"/>
                <a:cs typeface="Arial"/>
              </a:rPr>
              <a:t>Do</a:t>
            </a:r>
            <a:r>
              <a:rPr sz="1800" spc="2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uruchomienia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potrzebny jest </a:t>
            </a:r>
            <a:r>
              <a:rPr sz="1800" spc="-10" dirty="0">
                <a:latin typeface="Arial"/>
                <a:cs typeface="Arial"/>
              </a:rPr>
              <a:t>wyzwalacz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zachowania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3302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Dzieje </a:t>
            </a:r>
            <a:r>
              <a:rPr sz="1800" dirty="0">
                <a:latin typeface="Arial"/>
                <a:cs typeface="Arial"/>
              </a:rPr>
              <a:t>się tak, </a:t>
            </a:r>
            <a:r>
              <a:rPr sz="1800" spc="-5" dirty="0">
                <a:latin typeface="Arial"/>
                <a:cs typeface="Arial"/>
              </a:rPr>
              <a:t>gdy </a:t>
            </a:r>
            <a:r>
              <a:rPr sz="1800" spc="-10" dirty="0">
                <a:latin typeface="Arial"/>
                <a:cs typeface="Arial"/>
              </a:rPr>
              <a:t>jednocześnie </a:t>
            </a:r>
            <a:r>
              <a:rPr sz="1800" spc="-5" dirty="0">
                <a:latin typeface="Arial"/>
                <a:cs typeface="Arial"/>
              </a:rPr>
              <a:t>spełnione </a:t>
            </a:r>
            <a:r>
              <a:rPr sz="1800" dirty="0">
                <a:latin typeface="Arial"/>
                <a:cs typeface="Arial"/>
              </a:rPr>
              <a:t>są trzy </a:t>
            </a:r>
            <a:r>
              <a:rPr sz="1800" spc="-10" dirty="0">
                <a:latin typeface="Arial"/>
                <a:cs typeface="Arial"/>
              </a:rPr>
              <a:t>warunki: </a:t>
            </a:r>
            <a:r>
              <a:rPr sz="1800" dirty="0">
                <a:latin typeface="Arial"/>
                <a:cs typeface="Arial"/>
              </a:rPr>
              <a:t>(1) </a:t>
            </a:r>
            <a:r>
              <a:rPr sz="1800" spc="-15" dirty="0">
                <a:latin typeface="Arial"/>
                <a:cs typeface="Arial"/>
              </a:rPr>
              <a:t>Wyzwalacz </a:t>
            </a:r>
            <a:r>
              <a:rPr sz="1800" dirty="0">
                <a:latin typeface="Arial"/>
                <a:cs typeface="Arial"/>
              </a:rPr>
              <a:t>musi  </a:t>
            </a:r>
            <a:r>
              <a:rPr sz="1800" spc="-5" dirty="0">
                <a:latin typeface="Arial"/>
                <a:cs typeface="Arial"/>
              </a:rPr>
              <a:t>zostać </a:t>
            </a:r>
            <a:r>
              <a:rPr sz="1800" spc="-10" dirty="0">
                <a:latin typeface="Arial"/>
                <a:cs typeface="Arial"/>
              </a:rPr>
              <a:t>zauważony; </a:t>
            </a:r>
            <a:r>
              <a:rPr sz="1800" dirty="0">
                <a:latin typeface="Arial"/>
                <a:cs typeface="Arial"/>
              </a:rPr>
              <a:t>(2) </a:t>
            </a:r>
            <a:r>
              <a:rPr sz="1800" spc="-10" dirty="0">
                <a:latin typeface="Arial"/>
                <a:cs typeface="Arial"/>
              </a:rPr>
              <a:t>Wyzwalacz </a:t>
            </a:r>
            <a:r>
              <a:rPr sz="1800" dirty="0">
                <a:latin typeface="Arial"/>
                <a:cs typeface="Arial"/>
              </a:rPr>
              <a:t>musi </a:t>
            </a:r>
            <a:r>
              <a:rPr sz="1800" spc="-15" dirty="0">
                <a:latin typeface="Arial"/>
                <a:cs typeface="Arial"/>
              </a:rPr>
              <a:t>być </a:t>
            </a:r>
            <a:r>
              <a:rPr sz="1800" spc="-10" dirty="0">
                <a:latin typeface="Arial"/>
                <a:cs typeface="Arial"/>
              </a:rPr>
              <a:t>powiązany </a:t>
            </a:r>
            <a:r>
              <a:rPr sz="1800" dirty="0">
                <a:latin typeface="Arial"/>
                <a:cs typeface="Arial"/>
              </a:rPr>
              <a:t>z </a:t>
            </a:r>
            <a:r>
              <a:rPr sz="1800" spc="-10" dirty="0">
                <a:latin typeface="Arial"/>
                <a:cs typeface="Arial"/>
              </a:rPr>
              <a:t>zachowaniem docelowym;  </a:t>
            </a:r>
            <a:r>
              <a:rPr sz="1800" spc="-5" dirty="0">
                <a:latin typeface="Arial"/>
                <a:cs typeface="Arial"/>
              </a:rPr>
              <a:t>oraz </a:t>
            </a:r>
            <a:r>
              <a:rPr sz="1800" dirty="0">
                <a:latin typeface="Arial"/>
                <a:cs typeface="Arial"/>
              </a:rPr>
              <a:t>(3) </a:t>
            </a:r>
            <a:r>
              <a:rPr sz="1800" spc="-15" dirty="0">
                <a:latin typeface="Arial"/>
                <a:cs typeface="Arial"/>
              </a:rPr>
              <a:t>Wyzwalacz </a:t>
            </a:r>
            <a:r>
              <a:rPr sz="1800" spc="-5" dirty="0">
                <a:latin typeface="Arial"/>
                <a:cs typeface="Arial"/>
              </a:rPr>
              <a:t>musi </a:t>
            </a:r>
            <a:r>
              <a:rPr sz="1800" spc="-15" dirty="0">
                <a:latin typeface="Arial"/>
                <a:cs typeface="Arial"/>
              </a:rPr>
              <a:t>być </a:t>
            </a:r>
            <a:r>
              <a:rPr sz="1800" dirty="0">
                <a:latin typeface="Arial"/>
                <a:cs typeface="Arial"/>
              </a:rPr>
              <a:t>w </a:t>
            </a:r>
            <a:r>
              <a:rPr sz="1800" spc="-10" dirty="0">
                <a:latin typeface="Arial"/>
                <a:cs typeface="Arial"/>
              </a:rPr>
              <a:t>odpowiednim </a:t>
            </a:r>
            <a:r>
              <a:rPr sz="1800" spc="-5" dirty="0">
                <a:latin typeface="Arial"/>
                <a:cs typeface="Arial"/>
              </a:rPr>
              <a:t>momencie, </a:t>
            </a:r>
            <a:r>
              <a:rPr sz="1800" dirty="0">
                <a:latin typeface="Arial"/>
                <a:cs typeface="Arial"/>
              </a:rPr>
              <a:t>w </a:t>
            </a:r>
            <a:r>
              <a:rPr sz="1800" spc="-5" dirty="0">
                <a:latin typeface="Arial"/>
                <a:cs typeface="Arial"/>
              </a:rPr>
              <a:t>momencie, </a:t>
            </a:r>
            <a:r>
              <a:rPr sz="1800" spc="-10" dirty="0">
                <a:latin typeface="Arial"/>
                <a:cs typeface="Arial"/>
              </a:rPr>
              <a:t>gdy zarówno  motywacja, </a:t>
            </a:r>
            <a:r>
              <a:rPr sz="1800" spc="-5" dirty="0">
                <a:latin typeface="Arial"/>
                <a:cs typeface="Arial"/>
              </a:rPr>
              <a:t>jak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umiejętności </a:t>
            </a:r>
            <a:r>
              <a:rPr sz="1800" dirty="0">
                <a:latin typeface="Arial"/>
                <a:cs typeface="Arial"/>
              </a:rPr>
              <a:t>są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wysokie.</a:t>
            </a:r>
            <a:endParaRPr sz="1800">
              <a:latin typeface="Arial"/>
              <a:cs typeface="Arial"/>
            </a:endParaRPr>
          </a:p>
          <a:p>
            <a:pPr marL="12700" marR="692785">
              <a:lnSpc>
                <a:spcPct val="100000"/>
              </a:lnSpc>
              <a:spcBef>
                <a:spcPts val="985"/>
              </a:spcBef>
            </a:pPr>
            <a:r>
              <a:rPr sz="1200" spc="-5" dirty="0">
                <a:latin typeface="Arial"/>
                <a:cs typeface="Arial"/>
              </a:rPr>
              <a:t>Fogg, </a:t>
            </a:r>
            <a:r>
              <a:rPr sz="1200" dirty="0">
                <a:latin typeface="Arial"/>
                <a:cs typeface="Arial"/>
              </a:rPr>
              <a:t>B.J. A </a:t>
            </a:r>
            <a:r>
              <a:rPr sz="1200" spc="-5" dirty="0">
                <a:latin typeface="Arial"/>
                <a:cs typeface="Arial"/>
              </a:rPr>
              <a:t>behavior </a:t>
            </a:r>
            <a:r>
              <a:rPr sz="1200" dirty="0">
                <a:latin typeface="Arial"/>
                <a:cs typeface="Arial"/>
              </a:rPr>
              <a:t>model for </a:t>
            </a:r>
            <a:r>
              <a:rPr sz="1200" spc="-5" dirty="0">
                <a:latin typeface="Arial"/>
                <a:cs typeface="Arial"/>
              </a:rPr>
              <a:t>persuasive design. </a:t>
            </a:r>
            <a:r>
              <a:rPr sz="120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Proceedings </a:t>
            </a:r>
            <a:r>
              <a:rPr sz="1200" dirty="0">
                <a:latin typeface="Arial"/>
                <a:cs typeface="Arial"/>
              </a:rPr>
              <a:t>of the </a:t>
            </a:r>
            <a:r>
              <a:rPr sz="1200" spc="-5" dirty="0">
                <a:latin typeface="Arial"/>
                <a:cs typeface="Arial"/>
              </a:rPr>
              <a:t>4th International Conference on Persuasive  </a:t>
            </a:r>
            <a:r>
              <a:rPr sz="1200" spc="-25" dirty="0">
                <a:latin typeface="Arial"/>
                <a:cs typeface="Arial"/>
              </a:rPr>
              <a:t>Technology, </a:t>
            </a:r>
            <a:r>
              <a:rPr sz="1200" spc="-5" dirty="0">
                <a:latin typeface="Arial"/>
                <a:cs typeface="Arial"/>
              </a:rPr>
              <a:t>Claremont, </a:t>
            </a:r>
            <a:r>
              <a:rPr sz="1200" dirty="0">
                <a:latin typeface="Arial"/>
                <a:cs typeface="Arial"/>
              </a:rPr>
              <a:t>CA, USA, 26–29 </a:t>
            </a:r>
            <a:r>
              <a:rPr sz="1200" spc="-5" dirty="0">
                <a:latin typeface="Arial"/>
                <a:cs typeface="Arial"/>
              </a:rPr>
              <a:t>April 2009; ACM: New </a:t>
            </a:r>
            <a:r>
              <a:rPr sz="1200" spc="-25" dirty="0">
                <a:latin typeface="Arial"/>
                <a:cs typeface="Arial"/>
              </a:rPr>
              <a:t>York, </a:t>
            </a:r>
            <a:r>
              <a:rPr sz="1200" spc="-60" dirty="0">
                <a:latin typeface="Arial"/>
                <a:cs typeface="Arial"/>
              </a:rPr>
              <a:t>NY, </a:t>
            </a:r>
            <a:r>
              <a:rPr sz="1200" dirty="0">
                <a:latin typeface="Arial"/>
                <a:cs typeface="Arial"/>
              </a:rPr>
              <a:t>USA, </a:t>
            </a:r>
            <a:r>
              <a:rPr sz="1200" spc="-5" dirty="0">
                <a:latin typeface="Arial"/>
                <a:cs typeface="Arial"/>
              </a:rPr>
              <a:t>2009; </a:t>
            </a:r>
            <a:r>
              <a:rPr sz="1200" dirty="0">
                <a:latin typeface="Arial"/>
                <a:cs typeface="Arial"/>
              </a:rPr>
              <a:t>p.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40.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07340" y="5557630"/>
            <a:ext cx="7903209" cy="37909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5"/>
              </a:spcBef>
            </a:pPr>
            <a:r>
              <a:rPr sz="1200" spc="-5" dirty="0">
                <a:latin typeface="Arial"/>
                <a:cs typeface="Arial"/>
              </a:rPr>
              <a:t>Fogg, </a:t>
            </a:r>
            <a:r>
              <a:rPr sz="1200" dirty="0">
                <a:latin typeface="Arial"/>
                <a:cs typeface="Arial"/>
              </a:rPr>
              <a:t>B.J. A </a:t>
            </a:r>
            <a:r>
              <a:rPr sz="1200" spc="-5" dirty="0">
                <a:latin typeface="Arial"/>
                <a:cs typeface="Arial"/>
              </a:rPr>
              <a:t>behavior </a:t>
            </a:r>
            <a:r>
              <a:rPr sz="1200" dirty="0">
                <a:latin typeface="Arial"/>
                <a:cs typeface="Arial"/>
              </a:rPr>
              <a:t>model for </a:t>
            </a:r>
            <a:r>
              <a:rPr sz="1200" spc="-5" dirty="0">
                <a:latin typeface="Arial"/>
                <a:cs typeface="Arial"/>
              </a:rPr>
              <a:t>persuasive design. </a:t>
            </a:r>
            <a:r>
              <a:rPr sz="120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Proceedings </a:t>
            </a:r>
            <a:r>
              <a:rPr sz="1200" dirty="0">
                <a:latin typeface="Arial"/>
                <a:cs typeface="Arial"/>
              </a:rPr>
              <a:t>of the </a:t>
            </a:r>
            <a:r>
              <a:rPr sz="1200" spc="-5" dirty="0">
                <a:latin typeface="Arial"/>
                <a:cs typeface="Arial"/>
              </a:rPr>
              <a:t>4th International Conference on Persuasive  </a:t>
            </a:r>
            <a:r>
              <a:rPr sz="1200" spc="-25" dirty="0">
                <a:latin typeface="Arial"/>
                <a:cs typeface="Arial"/>
              </a:rPr>
              <a:t>Technology, </a:t>
            </a:r>
            <a:r>
              <a:rPr sz="1200" spc="-5" dirty="0">
                <a:latin typeface="Arial"/>
                <a:cs typeface="Arial"/>
              </a:rPr>
              <a:t>Claremont, </a:t>
            </a:r>
            <a:r>
              <a:rPr sz="1200" dirty="0">
                <a:latin typeface="Arial"/>
                <a:cs typeface="Arial"/>
              </a:rPr>
              <a:t>CA, USA, 26–29 </a:t>
            </a:r>
            <a:r>
              <a:rPr sz="1200" spc="-5" dirty="0">
                <a:latin typeface="Arial"/>
                <a:cs typeface="Arial"/>
              </a:rPr>
              <a:t>April 2009; ACM: New </a:t>
            </a:r>
            <a:r>
              <a:rPr sz="1200" spc="-25" dirty="0">
                <a:latin typeface="Arial"/>
                <a:cs typeface="Arial"/>
              </a:rPr>
              <a:t>York, </a:t>
            </a:r>
            <a:r>
              <a:rPr sz="1200" spc="-60" dirty="0">
                <a:latin typeface="Arial"/>
                <a:cs typeface="Arial"/>
              </a:rPr>
              <a:t>NY, </a:t>
            </a:r>
            <a:r>
              <a:rPr sz="1200" dirty="0">
                <a:latin typeface="Arial"/>
                <a:cs typeface="Arial"/>
              </a:rPr>
              <a:t>USA, </a:t>
            </a:r>
            <a:r>
              <a:rPr sz="1200" spc="-5" dirty="0">
                <a:latin typeface="Arial"/>
                <a:cs typeface="Arial"/>
              </a:rPr>
              <a:t>2009; </a:t>
            </a:r>
            <a:r>
              <a:rPr sz="1200" dirty="0">
                <a:latin typeface="Arial"/>
                <a:cs typeface="Arial"/>
              </a:rPr>
              <a:t>p.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40.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5264" y="6053235"/>
            <a:ext cx="8190865" cy="56197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5"/>
              </a:spcBef>
            </a:pPr>
            <a:r>
              <a:rPr sz="1200" spc="-5" dirty="0">
                <a:latin typeface="Arial"/>
                <a:cs typeface="Arial"/>
              </a:rPr>
              <a:t>Fogg, </a:t>
            </a:r>
            <a:r>
              <a:rPr sz="1200" dirty="0">
                <a:latin typeface="Arial"/>
                <a:cs typeface="Arial"/>
              </a:rPr>
              <a:t>B.J. </a:t>
            </a:r>
            <a:r>
              <a:rPr sz="1200" spc="-5" dirty="0">
                <a:latin typeface="Arial"/>
                <a:cs typeface="Arial"/>
              </a:rPr>
              <a:t>Persuasive </a:t>
            </a:r>
            <a:r>
              <a:rPr sz="1200" dirty="0">
                <a:latin typeface="Arial"/>
                <a:cs typeface="Arial"/>
              </a:rPr>
              <a:t>computers: </a:t>
            </a:r>
            <a:r>
              <a:rPr sz="1200" spc="-5" dirty="0">
                <a:latin typeface="Arial"/>
                <a:cs typeface="Arial"/>
              </a:rPr>
              <a:t>Perspectives and research directions. </a:t>
            </a:r>
            <a:r>
              <a:rPr sz="120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Proceedings </a:t>
            </a:r>
            <a:r>
              <a:rPr sz="1200" dirty="0">
                <a:latin typeface="Arial"/>
                <a:cs typeface="Arial"/>
              </a:rPr>
              <a:t>of the </a:t>
            </a:r>
            <a:r>
              <a:rPr sz="1200" spc="-5" dirty="0">
                <a:latin typeface="Arial"/>
                <a:cs typeface="Arial"/>
              </a:rPr>
              <a:t>SIGCHI </a:t>
            </a:r>
            <a:r>
              <a:rPr sz="1200" dirty="0">
                <a:latin typeface="Arial"/>
                <a:cs typeface="Arial"/>
              </a:rPr>
              <a:t>Conference </a:t>
            </a:r>
            <a:r>
              <a:rPr sz="1200" spc="-5" dirty="0">
                <a:latin typeface="Arial"/>
                <a:cs typeface="Arial"/>
              </a:rPr>
              <a:t>on  </a:t>
            </a:r>
            <a:r>
              <a:rPr sz="1200" dirty="0">
                <a:latin typeface="Arial"/>
                <a:cs typeface="Arial"/>
              </a:rPr>
              <a:t>Human Factors </a:t>
            </a:r>
            <a:r>
              <a:rPr sz="1200" spc="-5" dirty="0">
                <a:latin typeface="Arial"/>
                <a:cs typeface="Arial"/>
              </a:rPr>
              <a:t>in Computing Systems, Los Angeles, </a:t>
            </a:r>
            <a:r>
              <a:rPr sz="1200" dirty="0">
                <a:latin typeface="Arial"/>
                <a:cs typeface="Arial"/>
              </a:rPr>
              <a:t>CA, USA, </a:t>
            </a:r>
            <a:r>
              <a:rPr sz="1200" spc="5" dirty="0">
                <a:latin typeface="Arial"/>
                <a:cs typeface="Arial"/>
              </a:rPr>
              <a:t>18–23 </a:t>
            </a:r>
            <a:r>
              <a:rPr sz="1200" spc="-5" dirty="0">
                <a:latin typeface="Arial"/>
                <a:cs typeface="Arial"/>
              </a:rPr>
              <a:t>April 1998;</a:t>
            </a:r>
            <a:r>
              <a:rPr sz="1200" spc="-2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ACM Press/Addison-Wesley Publishing  </a:t>
            </a:r>
            <a:r>
              <a:rPr sz="1200" dirty="0">
                <a:latin typeface="Arial"/>
                <a:cs typeface="Arial"/>
              </a:rPr>
              <a:t>Co.: </a:t>
            </a:r>
            <a:r>
              <a:rPr sz="1200" spc="-5" dirty="0">
                <a:latin typeface="Arial"/>
                <a:cs typeface="Arial"/>
              </a:rPr>
              <a:t>New </a:t>
            </a:r>
            <a:r>
              <a:rPr sz="1200" spc="-25" dirty="0">
                <a:latin typeface="Arial"/>
                <a:cs typeface="Arial"/>
              </a:rPr>
              <a:t>York, </a:t>
            </a:r>
            <a:r>
              <a:rPr sz="1200" spc="-60" dirty="0">
                <a:latin typeface="Arial"/>
                <a:cs typeface="Arial"/>
              </a:rPr>
              <a:t>NY, </a:t>
            </a:r>
            <a:r>
              <a:rPr sz="1200" dirty="0">
                <a:latin typeface="Arial"/>
                <a:cs typeface="Arial"/>
              </a:rPr>
              <a:t>USA, </a:t>
            </a:r>
            <a:r>
              <a:rPr sz="1200" spc="-5" dirty="0">
                <a:latin typeface="Arial"/>
                <a:cs typeface="Arial"/>
              </a:rPr>
              <a:t>1998; pp.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225–232.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654" y="344881"/>
            <a:ext cx="5208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Model behawioralny</a:t>
            </a:r>
            <a:r>
              <a:rPr spc="-10" dirty="0"/>
              <a:t> </a:t>
            </a:r>
            <a:r>
              <a:rPr spc="-25" dirty="0"/>
              <a:t>Fogga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079753"/>
            <a:ext cx="8451215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Fogg </a:t>
            </a:r>
            <a:r>
              <a:rPr sz="1800" spc="-10" dirty="0">
                <a:latin typeface="Arial"/>
                <a:cs typeface="Arial"/>
              </a:rPr>
              <a:t>przedstawił </a:t>
            </a:r>
            <a:r>
              <a:rPr sz="1800" spc="-5" dirty="0">
                <a:latin typeface="Arial"/>
                <a:cs typeface="Arial"/>
              </a:rPr>
              <a:t>koncepcję progu </a:t>
            </a:r>
            <a:r>
              <a:rPr sz="1800" spc="-10" dirty="0">
                <a:latin typeface="Arial"/>
                <a:cs typeface="Arial"/>
              </a:rPr>
              <a:t>aktywacji behawioralnej: </a:t>
            </a:r>
            <a:r>
              <a:rPr sz="1800" spc="-5" dirty="0">
                <a:latin typeface="Arial"/>
                <a:cs typeface="Arial"/>
              </a:rPr>
              <a:t>poziom </a:t>
            </a:r>
            <a:r>
              <a:rPr sz="1800" spc="-10" dirty="0">
                <a:latin typeface="Arial"/>
                <a:cs typeface="Arial"/>
              </a:rPr>
              <a:t>umiejętności </a:t>
            </a:r>
            <a:r>
              <a:rPr sz="1800" dirty="0">
                <a:latin typeface="Arial"/>
                <a:cs typeface="Arial"/>
              </a:rPr>
              <a:t>i  </a:t>
            </a:r>
            <a:r>
              <a:rPr sz="1800" spc="-5" dirty="0">
                <a:latin typeface="Arial"/>
                <a:cs typeface="Arial"/>
              </a:rPr>
              <a:t>poziom </a:t>
            </a:r>
            <a:r>
              <a:rPr sz="1800" spc="-10" dirty="0">
                <a:latin typeface="Arial"/>
                <a:cs typeface="Arial"/>
              </a:rPr>
              <a:t>motywacji </a:t>
            </a:r>
            <a:r>
              <a:rPr sz="1800" spc="-5" dirty="0">
                <a:latin typeface="Arial"/>
                <a:cs typeface="Arial"/>
              </a:rPr>
              <a:t>muszą </a:t>
            </a:r>
            <a:r>
              <a:rPr sz="1800" spc="-15" dirty="0">
                <a:latin typeface="Arial"/>
                <a:cs typeface="Arial"/>
              </a:rPr>
              <a:t>być </a:t>
            </a:r>
            <a:r>
              <a:rPr sz="1800" spc="-10" dirty="0">
                <a:latin typeface="Arial"/>
                <a:cs typeface="Arial"/>
              </a:rPr>
              <a:t>wyższe </a:t>
            </a:r>
            <a:r>
              <a:rPr sz="1800" dirty="0">
                <a:latin typeface="Arial"/>
                <a:cs typeface="Arial"/>
              </a:rPr>
              <a:t>ten </a:t>
            </a:r>
            <a:r>
              <a:rPr sz="1800" spc="-5" dirty="0">
                <a:latin typeface="Arial"/>
                <a:cs typeface="Arial"/>
              </a:rPr>
              <a:t>próg </a:t>
            </a:r>
            <a:r>
              <a:rPr sz="1800" spc="-10" dirty="0">
                <a:latin typeface="Arial"/>
                <a:cs typeface="Arial"/>
              </a:rPr>
              <a:t>wyzwalacza </a:t>
            </a:r>
            <a:r>
              <a:rPr sz="1800" spc="-5" dirty="0">
                <a:latin typeface="Arial"/>
                <a:cs typeface="Arial"/>
              </a:rPr>
              <a:t>określający </a:t>
            </a:r>
            <a:r>
              <a:rPr sz="1800" spc="-10" dirty="0">
                <a:latin typeface="Arial"/>
                <a:cs typeface="Arial"/>
              </a:rPr>
              <a:t>zachowanie  </a:t>
            </a:r>
            <a:r>
              <a:rPr sz="1800" spc="-5" dirty="0">
                <a:latin typeface="Arial"/>
                <a:cs typeface="Arial"/>
              </a:rPr>
              <a:t>celu.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Aby </a:t>
            </a:r>
            <a:r>
              <a:rPr sz="1800" spc="-10" dirty="0">
                <a:latin typeface="Arial"/>
                <a:cs typeface="Arial"/>
              </a:rPr>
              <a:t>zwiększyć motywację użytkownika, </a:t>
            </a:r>
            <a:r>
              <a:rPr sz="1800" spc="-5" dirty="0">
                <a:latin typeface="Arial"/>
                <a:cs typeface="Arial"/>
              </a:rPr>
              <a:t>systemy </a:t>
            </a:r>
            <a:r>
              <a:rPr sz="1800" spc="-10" dirty="0">
                <a:latin typeface="Arial"/>
                <a:cs typeface="Arial"/>
              </a:rPr>
              <a:t>wsparcia </a:t>
            </a:r>
            <a:r>
              <a:rPr sz="1800" spc="-5" dirty="0">
                <a:latin typeface="Arial"/>
                <a:cs typeface="Arial"/>
              </a:rPr>
              <a:t>zmian</a:t>
            </a:r>
            <a:r>
              <a:rPr sz="1800" spc="3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behawioralnych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mogą </a:t>
            </a:r>
            <a:r>
              <a:rPr sz="1800" spc="-15" dirty="0">
                <a:latin typeface="Arial"/>
                <a:cs typeface="Arial"/>
              </a:rPr>
              <a:t>odwoływać </a:t>
            </a:r>
            <a:r>
              <a:rPr sz="1800" dirty="0">
                <a:latin typeface="Arial"/>
                <a:cs typeface="Arial"/>
              </a:rPr>
              <a:t>się </a:t>
            </a:r>
            <a:r>
              <a:rPr sz="1800" spc="-5" dirty="0">
                <a:latin typeface="Arial"/>
                <a:cs typeface="Arial"/>
              </a:rPr>
              <a:t>do </a:t>
            </a:r>
            <a:r>
              <a:rPr sz="1800" spc="-10" dirty="0">
                <a:latin typeface="Arial"/>
                <a:cs typeface="Arial"/>
              </a:rPr>
              <a:t>różnych motywów </a:t>
            </a:r>
            <a:r>
              <a:rPr sz="1800" spc="-5" dirty="0">
                <a:latin typeface="Arial"/>
                <a:cs typeface="Arial"/>
              </a:rPr>
              <a:t>zmiany </a:t>
            </a:r>
            <a:r>
              <a:rPr sz="1800" spc="-10" dirty="0">
                <a:latin typeface="Arial"/>
                <a:cs typeface="Arial"/>
              </a:rPr>
              <a:t>zachowania,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np.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przyjemność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spc="-5" dirty="0">
                <a:latin typeface="Arial"/>
                <a:cs typeface="Arial"/>
              </a:rPr>
              <a:t>ból, </a:t>
            </a:r>
            <a:r>
              <a:rPr sz="1800" spc="-10" dirty="0">
                <a:latin typeface="Arial"/>
                <a:cs typeface="Arial"/>
              </a:rPr>
              <a:t>nadzieja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spc="-5" dirty="0">
                <a:latin typeface="Arial"/>
                <a:cs typeface="Arial"/>
              </a:rPr>
              <a:t>strach oraz społeczna akceptacja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odrzucenie.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 marR="23431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Ponadto Fogg </a:t>
            </a:r>
            <a:r>
              <a:rPr sz="1800" spc="-10" dirty="0">
                <a:latin typeface="Arial"/>
                <a:cs typeface="Arial"/>
              </a:rPr>
              <a:t>stwierdził, </a:t>
            </a:r>
            <a:r>
              <a:rPr sz="1800" dirty="0">
                <a:latin typeface="Arial"/>
                <a:cs typeface="Arial"/>
              </a:rPr>
              <a:t>że </a:t>
            </a:r>
            <a:r>
              <a:rPr sz="1800" spc="-10" dirty="0">
                <a:latin typeface="Arial"/>
                <a:cs typeface="Arial"/>
              </a:rPr>
              <a:t>zadaniem </a:t>
            </a:r>
            <a:r>
              <a:rPr sz="1800" spc="-5" dirty="0">
                <a:latin typeface="Arial"/>
                <a:cs typeface="Arial"/>
              </a:rPr>
              <a:t>projektantów systemów jest </a:t>
            </a:r>
            <a:r>
              <a:rPr sz="1800" spc="-10" dirty="0">
                <a:latin typeface="Arial"/>
                <a:cs typeface="Arial"/>
              </a:rPr>
              <a:t>zwiększenie  </a:t>
            </a:r>
            <a:r>
              <a:rPr sz="1800" spc="-5" dirty="0">
                <a:latin typeface="Arial"/>
                <a:cs typeface="Arial"/>
              </a:rPr>
              <a:t>zdolności </a:t>
            </a:r>
            <a:r>
              <a:rPr sz="1800" spc="-10" dirty="0">
                <a:latin typeface="Arial"/>
                <a:cs typeface="Arial"/>
              </a:rPr>
              <a:t>poprzez zapewnienie </a:t>
            </a:r>
            <a:r>
              <a:rPr sz="1800" spc="-5" dirty="0">
                <a:latin typeface="Arial"/>
                <a:cs typeface="Arial"/>
              </a:rPr>
              <a:t>prostoty systemu. Prostotę </a:t>
            </a:r>
            <a:r>
              <a:rPr sz="1800" spc="-10" dirty="0">
                <a:latin typeface="Arial"/>
                <a:cs typeface="Arial"/>
              </a:rPr>
              <a:t>osiąga </a:t>
            </a:r>
            <a:r>
              <a:rPr sz="1800" spc="-5" dirty="0">
                <a:latin typeface="Arial"/>
                <a:cs typeface="Arial"/>
              </a:rPr>
              <a:t>się, gdy </a:t>
            </a:r>
            <a:r>
              <a:rPr sz="1800" spc="-10" dirty="0">
                <a:latin typeface="Arial"/>
                <a:cs typeface="Arial"/>
              </a:rPr>
              <a:t>ilość  </a:t>
            </a:r>
            <a:r>
              <a:rPr sz="1800" spc="-5" dirty="0">
                <a:latin typeface="Arial"/>
                <a:cs typeface="Arial"/>
              </a:rPr>
              <a:t>czasu, </a:t>
            </a:r>
            <a:r>
              <a:rPr sz="1800" spc="-25" dirty="0">
                <a:latin typeface="Arial"/>
                <a:cs typeface="Arial"/>
              </a:rPr>
              <a:t>pieniędzy, </a:t>
            </a:r>
            <a:r>
              <a:rPr sz="1800" spc="-15" dirty="0">
                <a:latin typeface="Arial"/>
                <a:cs typeface="Arial"/>
              </a:rPr>
              <a:t>wysiłku </a:t>
            </a:r>
            <a:r>
              <a:rPr sz="1800" spc="-5" dirty="0">
                <a:latin typeface="Arial"/>
                <a:cs typeface="Arial"/>
              </a:rPr>
              <a:t>fizycznego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cykle </a:t>
            </a:r>
            <a:r>
              <a:rPr sz="1800" spc="-10" dirty="0">
                <a:latin typeface="Arial"/>
                <a:cs typeface="Arial"/>
              </a:rPr>
              <a:t>mózgowe </a:t>
            </a:r>
            <a:r>
              <a:rPr sz="1800" spc="-5" dirty="0">
                <a:latin typeface="Arial"/>
                <a:cs typeface="Arial"/>
              </a:rPr>
              <a:t>potrzebne do </a:t>
            </a:r>
            <a:r>
              <a:rPr sz="1800" spc="-15" dirty="0">
                <a:latin typeface="Arial"/>
                <a:cs typeface="Arial"/>
              </a:rPr>
              <a:t>wykonania  </a:t>
            </a:r>
            <a:r>
              <a:rPr sz="1800" spc="-10" dirty="0">
                <a:latin typeface="Arial"/>
                <a:cs typeface="Arial"/>
              </a:rPr>
              <a:t>docelowego zachowania </a:t>
            </a:r>
            <a:r>
              <a:rPr sz="1800" dirty="0">
                <a:latin typeface="Arial"/>
                <a:cs typeface="Arial"/>
              </a:rPr>
              <a:t>są tak </a:t>
            </a:r>
            <a:r>
              <a:rPr sz="1800" spc="-10" dirty="0">
                <a:latin typeface="Arial"/>
                <a:cs typeface="Arial"/>
              </a:rPr>
              <a:t>ograniczone, </a:t>
            </a:r>
            <a:r>
              <a:rPr sz="1800" spc="-5" dirty="0">
                <a:latin typeface="Arial"/>
                <a:cs typeface="Arial"/>
              </a:rPr>
              <a:t>jak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możliwe, </a:t>
            </a:r>
            <a:r>
              <a:rPr sz="1800" dirty="0">
                <a:latin typeface="Arial"/>
                <a:cs typeface="Arial"/>
              </a:rPr>
              <a:t>a także </a:t>
            </a:r>
            <a:r>
              <a:rPr sz="1800" spc="-5" dirty="0">
                <a:latin typeface="Arial"/>
                <a:cs typeface="Arial"/>
              </a:rPr>
              <a:t>zakres do  </a:t>
            </a:r>
            <a:r>
              <a:rPr sz="1800" dirty="0">
                <a:latin typeface="Arial"/>
                <a:cs typeface="Arial"/>
              </a:rPr>
              <a:t>które </a:t>
            </a:r>
            <a:r>
              <a:rPr sz="1800" spc="-5" dirty="0">
                <a:latin typeface="Arial"/>
                <a:cs typeface="Arial"/>
              </a:rPr>
              <a:t>należy </a:t>
            </a:r>
            <a:r>
              <a:rPr sz="1800" spc="-10" dirty="0">
                <a:latin typeface="Arial"/>
                <a:cs typeface="Arial"/>
              </a:rPr>
              <a:t>postępować </a:t>
            </a:r>
            <a:r>
              <a:rPr sz="1800" spc="-15" dirty="0">
                <a:latin typeface="Arial"/>
                <a:cs typeface="Arial"/>
              </a:rPr>
              <a:t>wbrew </a:t>
            </a:r>
            <a:r>
              <a:rPr sz="1800" spc="-5" dirty="0">
                <a:latin typeface="Arial"/>
                <a:cs typeface="Arial"/>
              </a:rPr>
              <a:t>normom </a:t>
            </a:r>
            <a:r>
              <a:rPr sz="1800" spc="-10" dirty="0">
                <a:latin typeface="Arial"/>
                <a:cs typeface="Arial"/>
              </a:rPr>
              <a:t>społecznym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zmienić </a:t>
            </a:r>
            <a:r>
              <a:rPr sz="1800" spc="-10" dirty="0">
                <a:latin typeface="Arial"/>
                <a:cs typeface="Arial"/>
              </a:rPr>
              <a:t>istniejące</a:t>
            </a:r>
            <a:r>
              <a:rPr sz="1800" spc="2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nawyki.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07340" y="5557630"/>
            <a:ext cx="7903209" cy="37909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5"/>
              </a:spcBef>
            </a:pPr>
            <a:r>
              <a:rPr sz="1200" spc="-5" dirty="0">
                <a:latin typeface="Arial"/>
                <a:cs typeface="Arial"/>
              </a:rPr>
              <a:t>Fogg, </a:t>
            </a:r>
            <a:r>
              <a:rPr sz="1200" dirty="0">
                <a:latin typeface="Arial"/>
                <a:cs typeface="Arial"/>
              </a:rPr>
              <a:t>B.J. A </a:t>
            </a:r>
            <a:r>
              <a:rPr sz="1200" spc="-5" dirty="0">
                <a:latin typeface="Arial"/>
                <a:cs typeface="Arial"/>
              </a:rPr>
              <a:t>behavior </a:t>
            </a:r>
            <a:r>
              <a:rPr sz="1200" dirty="0">
                <a:latin typeface="Arial"/>
                <a:cs typeface="Arial"/>
              </a:rPr>
              <a:t>model for </a:t>
            </a:r>
            <a:r>
              <a:rPr sz="1200" spc="-5" dirty="0">
                <a:latin typeface="Arial"/>
                <a:cs typeface="Arial"/>
              </a:rPr>
              <a:t>persuasive design. </a:t>
            </a:r>
            <a:r>
              <a:rPr sz="120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Proceedings </a:t>
            </a:r>
            <a:r>
              <a:rPr sz="1200" dirty="0">
                <a:latin typeface="Arial"/>
                <a:cs typeface="Arial"/>
              </a:rPr>
              <a:t>of the </a:t>
            </a:r>
            <a:r>
              <a:rPr sz="1200" spc="-5" dirty="0">
                <a:latin typeface="Arial"/>
                <a:cs typeface="Arial"/>
              </a:rPr>
              <a:t>4th International Conference on Persuasive  </a:t>
            </a:r>
            <a:r>
              <a:rPr sz="1200" spc="-25" dirty="0">
                <a:latin typeface="Arial"/>
                <a:cs typeface="Arial"/>
              </a:rPr>
              <a:t>Technology, </a:t>
            </a:r>
            <a:r>
              <a:rPr sz="1200" spc="-5" dirty="0">
                <a:latin typeface="Arial"/>
                <a:cs typeface="Arial"/>
              </a:rPr>
              <a:t>Claremont, </a:t>
            </a:r>
            <a:r>
              <a:rPr sz="1200" dirty="0">
                <a:latin typeface="Arial"/>
                <a:cs typeface="Arial"/>
              </a:rPr>
              <a:t>CA, USA, 26–29 </a:t>
            </a:r>
            <a:r>
              <a:rPr sz="1200" spc="-5" dirty="0">
                <a:latin typeface="Arial"/>
                <a:cs typeface="Arial"/>
              </a:rPr>
              <a:t>April 2009; ACM: New </a:t>
            </a:r>
            <a:r>
              <a:rPr sz="1200" spc="-25" dirty="0">
                <a:latin typeface="Arial"/>
                <a:cs typeface="Arial"/>
              </a:rPr>
              <a:t>York, </a:t>
            </a:r>
            <a:r>
              <a:rPr sz="1200" spc="-60" dirty="0">
                <a:latin typeface="Arial"/>
                <a:cs typeface="Arial"/>
              </a:rPr>
              <a:t>NY, </a:t>
            </a:r>
            <a:r>
              <a:rPr sz="1200" dirty="0">
                <a:latin typeface="Arial"/>
                <a:cs typeface="Arial"/>
              </a:rPr>
              <a:t>USA, </a:t>
            </a:r>
            <a:r>
              <a:rPr sz="1200" spc="-5" dirty="0">
                <a:latin typeface="Arial"/>
                <a:cs typeface="Arial"/>
              </a:rPr>
              <a:t>2009; </a:t>
            </a:r>
            <a:r>
              <a:rPr sz="1200" dirty="0">
                <a:latin typeface="Arial"/>
                <a:cs typeface="Arial"/>
              </a:rPr>
              <a:t>p.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40.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5264" y="6053235"/>
            <a:ext cx="8190865" cy="56197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5"/>
              </a:spcBef>
            </a:pPr>
            <a:r>
              <a:rPr sz="1200" spc="-5" dirty="0">
                <a:latin typeface="Arial"/>
                <a:cs typeface="Arial"/>
              </a:rPr>
              <a:t>Fogg, </a:t>
            </a:r>
            <a:r>
              <a:rPr sz="1200" dirty="0">
                <a:latin typeface="Arial"/>
                <a:cs typeface="Arial"/>
              </a:rPr>
              <a:t>B.J. </a:t>
            </a:r>
            <a:r>
              <a:rPr sz="1200" spc="-5" dirty="0">
                <a:latin typeface="Arial"/>
                <a:cs typeface="Arial"/>
              </a:rPr>
              <a:t>Persuasive </a:t>
            </a:r>
            <a:r>
              <a:rPr sz="1200" dirty="0">
                <a:latin typeface="Arial"/>
                <a:cs typeface="Arial"/>
              </a:rPr>
              <a:t>computers: </a:t>
            </a:r>
            <a:r>
              <a:rPr sz="1200" spc="-5" dirty="0">
                <a:latin typeface="Arial"/>
                <a:cs typeface="Arial"/>
              </a:rPr>
              <a:t>Perspectives and research directions. </a:t>
            </a:r>
            <a:r>
              <a:rPr sz="120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Proceedings </a:t>
            </a:r>
            <a:r>
              <a:rPr sz="1200" dirty="0">
                <a:latin typeface="Arial"/>
                <a:cs typeface="Arial"/>
              </a:rPr>
              <a:t>of the </a:t>
            </a:r>
            <a:r>
              <a:rPr sz="1200" spc="-5" dirty="0">
                <a:latin typeface="Arial"/>
                <a:cs typeface="Arial"/>
              </a:rPr>
              <a:t>SIGCHI </a:t>
            </a:r>
            <a:r>
              <a:rPr sz="1200" dirty="0">
                <a:latin typeface="Arial"/>
                <a:cs typeface="Arial"/>
              </a:rPr>
              <a:t>Conference </a:t>
            </a:r>
            <a:r>
              <a:rPr sz="1200" spc="-5" dirty="0">
                <a:latin typeface="Arial"/>
                <a:cs typeface="Arial"/>
              </a:rPr>
              <a:t>on  </a:t>
            </a:r>
            <a:r>
              <a:rPr sz="1200" dirty="0">
                <a:latin typeface="Arial"/>
                <a:cs typeface="Arial"/>
              </a:rPr>
              <a:t>Human Factors </a:t>
            </a:r>
            <a:r>
              <a:rPr sz="1200" spc="-5" dirty="0">
                <a:latin typeface="Arial"/>
                <a:cs typeface="Arial"/>
              </a:rPr>
              <a:t>in Computing Systems, Los Angeles, </a:t>
            </a:r>
            <a:r>
              <a:rPr sz="1200" dirty="0">
                <a:latin typeface="Arial"/>
                <a:cs typeface="Arial"/>
              </a:rPr>
              <a:t>CA, USA, </a:t>
            </a:r>
            <a:r>
              <a:rPr sz="1200" spc="5" dirty="0">
                <a:latin typeface="Arial"/>
                <a:cs typeface="Arial"/>
              </a:rPr>
              <a:t>18–23 </a:t>
            </a:r>
            <a:r>
              <a:rPr sz="1200" spc="-5" dirty="0">
                <a:latin typeface="Arial"/>
                <a:cs typeface="Arial"/>
              </a:rPr>
              <a:t>April 1998;</a:t>
            </a:r>
            <a:r>
              <a:rPr sz="1200" spc="-2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ACM Press/Addison-Wesley Publishing  </a:t>
            </a:r>
            <a:r>
              <a:rPr sz="1200" dirty="0">
                <a:latin typeface="Arial"/>
                <a:cs typeface="Arial"/>
              </a:rPr>
              <a:t>Co.: </a:t>
            </a:r>
            <a:r>
              <a:rPr sz="1200" spc="-5" dirty="0">
                <a:latin typeface="Arial"/>
                <a:cs typeface="Arial"/>
              </a:rPr>
              <a:t>New </a:t>
            </a:r>
            <a:r>
              <a:rPr sz="1200" spc="-25" dirty="0">
                <a:latin typeface="Arial"/>
                <a:cs typeface="Arial"/>
              </a:rPr>
              <a:t>York, </a:t>
            </a:r>
            <a:r>
              <a:rPr sz="1200" spc="-60" dirty="0">
                <a:latin typeface="Arial"/>
                <a:cs typeface="Arial"/>
              </a:rPr>
              <a:t>NY, </a:t>
            </a:r>
            <a:r>
              <a:rPr sz="1200" dirty="0">
                <a:latin typeface="Arial"/>
                <a:cs typeface="Arial"/>
              </a:rPr>
              <a:t>USA, </a:t>
            </a:r>
            <a:r>
              <a:rPr sz="1200" spc="-5" dirty="0">
                <a:latin typeface="Arial"/>
                <a:cs typeface="Arial"/>
              </a:rPr>
              <a:t>1998; pp.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225–232.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297891" y="1079753"/>
            <a:ext cx="8483600" cy="3360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Według </a:t>
            </a:r>
            <a:r>
              <a:rPr sz="1800" spc="-5" dirty="0">
                <a:latin typeface="Arial"/>
                <a:cs typeface="Arial"/>
              </a:rPr>
              <a:t>Fogga </a:t>
            </a:r>
            <a:r>
              <a:rPr sz="1800" spc="-10" dirty="0">
                <a:latin typeface="Arial"/>
                <a:cs typeface="Arial"/>
              </a:rPr>
              <a:t>wyzwalacze dzielą </a:t>
            </a:r>
            <a:r>
              <a:rPr sz="1800" dirty="0">
                <a:latin typeface="Arial"/>
                <a:cs typeface="Arial"/>
              </a:rPr>
              <a:t>się </a:t>
            </a:r>
            <a:r>
              <a:rPr sz="1800" spc="-5" dirty="0">
                <a:latin typeface="Arial"/>
                <a:cs typeface="Arial"/>
              </a:rPr>
              <a:t>na </a:t>
            </a:r>
            <a:r>
              <a:rPr sz="1800" dirty="0">
                <a:latin typeface="Arial"/>
                <a:cs typeface="Arial"/>
              </a:rPr>
              <a:t>trzy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typy: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Arial"/>
              <a:cs typeface="Arial"/>
            </a:endParaRPr>
          </a:p>
          <a:p>
            <a:pPr marL="66040" marR="230504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Spark: </a:t>
            </a:r>
            <a:r>
              <a:rPr sz="1800" spc="-65" dirty="0">
                <a:latin typeface="Arial"/>
                <a:cs typeface="Arial"/>
              </a:rPr>
              <a:t>Ten </a:t>
            </a:r>
            <a:r>
              <a:rPr sz="1800" spc="-10" dirty="0">
                <a:latin typeface="Arial"/>
                <a:cs typeface="Arial"/>
              </a:rPr>
              <a:t>typ wyzwalacza </a:t>
            </a:r>
            <a:r>
              <a:rPr sz="1800" spc="-5" dirty="0">
                <a:latin typeface="Arial"/>
                <a:cs typeface="Arial"/>
              </a:rPr>
              <a:t>jest przeznaczony dla osób, </a:t>
            </a:r>
            <a:r>
              <a:rPr sz="1800" dirty="0">
                <a:latin typeface="Arial"/>
                <a:cs typeface="Arial"/>
              </a:rPr>
              <a:t>które </a:t>
            </a:r>
            <a:r>
              <a:rPr sz="1800" spc="-5" dirty="0">
                <a:latin typeface="Arial"/>
                <a:cs typeface="Arial"/>
              </a:rPr>
              <a:t>nie </a:t>
            </a:r>
            <a:r>
              <a:rPr sz="1800" dirty="0">
                <a:latin typeface="Arial"/>
                <a:cs typeface="Arial"/>
              </a:rPr>
              <a:t>mają </a:t>
            </a:r>
            <a:r>
              <a:rPr sz="1800" spc="-10" dirty="0">
                <a:latin typeface="Arial"/>
                <a:cs typeface="Arial"/>
              </a:rPr>
              <a:t>motywacji  </a:t>
            </a:r>
            <a:r>
              <a:rPr sz="1800" spc="-5" dirty="0">
                <a:latin typeface="Arial"/>
                <a:cs typeface="Arial"/>
              </a:rPr>
              <a:t>do </a:t>
            </a:r>
            <a:r>
              <a:rPr sz="1800" spc="-10" dirty="0">
                <a:latin typeface="Arial"/>
                <a:cs typeface="Arial"/>
              </a:rPr>
              <a:t>działania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10" dirty="0">
                <a:latin typeface="Arial"/>
                <a:cs typeface="Arial"/>
              </a:rPr>
              <a:t>wykorzystuje </a:t>
            </a:r>
            <a:r>
              <a:rPr sz="1800" spc="-5" dirty="0">
                <a:latin typeface="Arial"/>
                <a:cs typeface="Arial"/>
              </a:rPr>
              <a:t>elementy </a:t>
            </a:r>
            <a:r>
              <a:rPr sz="1800" spc="-10" dirty="0">
                <a:latin typeface="Arial"/>
                <a:cs typeface="Arial"/>
              </a:rPr>
              <a:t>motywacyjne wywołujące </a:t>
            </a:r>
            <a:r>
              <a:rPr sz="1800" spc="-5" dirty="0">
                <a:latin typeface="Arial"/>
                <a:cs typeface="Arial"/>
              </a:rPr>
              <a:t>reakcję  </a:t>
            </a:r>
            <a:r>
              <a:rPr sz="1800" spc="-10" dirty="0">
                <a:latin typeface="Arial"/>
                <a:cs typeface="Arial"/>
              </a:rPr>
              <a:t>emocjonalną </a:t>
            </a:r>
            <a:r>
              <a:rPr sz="1800" spc="-5" dirty="0">
                <a:latin typeface="Arial"/>
                <a:cs typeface="Arial"/>
              </a:rPr>
              <a:t>(np. </a:t>
            </a:r>
            <a:r>
              <a:rPr sz="1800" spc="-10" dirty="0">
                <a:latin typeface="Arial"/>
                <a:cs typeface="Arial"/>
              </a:rPr>
              <a:t>nadzieję </a:t>
            </a:r>
            <a:r>
              <a:rPr sz="1800" spc="-5" dirty="0">
                <a:latin typeface="Arial"/>
                <a:cs typeface="Arial"/>
              </a:rPr>
              <a:t>lub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strach).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66040" marR="50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Facylitator: </a:t>
            </a:r>
            <a:r>
              <a:rPr sz="1800" dirty="0">
                <a:latin typeface="Arial"/>
                <a:cs typeface="Arial"/>
              </a:rPr>
              <a:t>ten </a:t>
            </a:r>
            <a:r>
              <a:rPr sz="1800" spc="-10" dirty="0">
                <a:latin typeface="Arial"/>
                <a:cs typeface="Arial"/>
              </a:rPr>
              <a:t>wyzwalacz </a:t>
            </a:r>
            <a:r>
              <a:rPr sz="1800" spc="-5" dirty="0">
                <a:latin typeface="Arial"/>
                <a:cs typeface="Arial"/>
              </a:rPr>
              <a:t>jest </a:t>
            </a:r>
            <a:r>
              <a:rPr sz="1800" spc="-10" dirty="0">
                <a:latin typeface="Arial"/>
                <a:cs typeface="Arial"/>
              </a:rPr>
              <a:t>skierowany </a:t>
            </a:r>
            <a:r>
              <a:rPr sz="1800" spc="-5" dirty="0">
                <a:latin typeface="Arial"/>
                <a:cs typeface="Arial"/>
              </a:rPr>
              <a:t>do </a:t>
            </a:r>
            <a:r>
              <a:rPr sz="1800" spc="-15" dirty="0">
                <a:latin typeface="Arial"/>
                <a:cs typeface="Arial"/>
              </a:rPr>
              <a:t>użytkowników, </a:t>
            </a:r>
            <a:r>
              <a:rPr sz="1800" dirty="0">
                <a:latin typeface="Arial"/>
                <a:cs typeface="Arial"/>
              </a:rPr>
              <a:t>którzy </a:t>
            </a:r>
            <a:r>
              <a:rPr sz="1800" spc="-5" dirty="0">
                <a:latin typeface="Arial"/>
                <a:cs typeface="Arial"/>
              </a:rPr>
              <a:t>mają dużą  </a:t>
            </a:r>
            <a:r>
              <a:rPr sz="1800" spc="-10" dirty="0">
                <a:latin typeface="Arial"/>
                <a:cs typeface="Arial"/>
              </a:rPr>
              <a:t>motywację, </a:t>
            </a:r>
            <a:r>
              <a:rPr sz="1800" spc="-5" dirty="0">
                <a:latin typeface="Arial"/>
                <a:cs typeface="Arial"/>
              </a:rPr>
              <a:t>ale brakuje im </a:t>
            </a:r>
            <a:r>
              <a:rPr sz="1800" spc="-10" dirty="0">
                <a:latin typeface="Arial"/>
                <a:cs typeface="Arial"/>
              </a:rPr>
              <a:t>umiejętności. </a:t>
            </a:r>
            <a:r>
              <a:rPr sz="1800" spc="-5" dirty="0">
                <a:latin typeface="Arial"/>
                <a:cs typeface="Arial"/>
              </a:rPr>
              <a:t>Próbuje przekonać </a:t>
            </a:r>
            <a:r>
              <a:rPr sz="1800" dirty="0">
                <a:latin typeface="Arial"/>
                <a:cs typeface="Arial"/>
              </a:rPr>
              <a:t>że </a:t>
            </a:r>
            <a:r>
              <a:rPr sz="1800" spc="-5" dirty="0">
                <a:latin typeface="Arial"/>
                <a:cs typeface="Arial"/>
              </a:rPr>
              <a:t>osiągnięcie celu jest  </a:t>
            </a:r>
            <a:r>
              <a:rPr sz="1800" spc="-10" dirty="0">
                <a:latin typeface="Arial"/>
                <a:cs typeface="Arial"/>
              </a:rPr>
              <a:t>łatwiejsze </a:t>
            </a:r>
            <a:r>
              <a:rPr sz="1800" spc="-5" dirty="0">
                <a:latin typeface="Arial"/>
                <a:cs typeface="Arial"/>
              </a:rPr>
              <a:t>niż </a:t>
            </a:r>
            <a:r>
              <a:rPr sz="1800" dirty="0">
                <a:latin typeface="Arial"/>
                <a:cs typeface="Arial"/>
              </a:rPr>
              <a:t>w to, w co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wierzą.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66040" marR="4254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Signal: </a:t>
            </a:r>
            <a:r>
              <a:rPr sz="1800" dirty="0">
                <a:latin typeface="Arial"/>
                <a:cs typeface="Arial"/>
              </a:rPr>
              <a:t>ten </a:t>
            </a:r>
            <a:r>
              <a:rPr sz="1800" spc="-10" dirty="0">
                <a:latin typeface="Arial"/>
                <a:cs typeface="Arial"/>
              </a:rPr>
              <a:t>wyzwalacz </a:t>
            </a:r>
            <a:r>
              <a:rPr sz="1800" spc="-5" dirty="0">
                <a:latin typeface="Arial"/>
                <a:cs typeface="Arial"/>
              </a:rPr>
              <a:t>jest </a:t>
            </a:r>
            <a:r>
              <a:rPr sz="1800" spc="-30" dirty="0">
                <a:latin typeface="Arial"/>
                <a:cs typeface="Arial"/>
              </a:rPr>
              <a:t>używany, </a:t>
            </a:r>
            <a:r>
              <a:rPr sz="1800" spc="-5" dirty="0">
                <a:latin typeface="Arial"/>
                <a:cs typeface="Arial"/>
              </a:rPr>
              <a:t>gdy </a:t>
            </a:r>
            <a:r>
              <a:rPr sz="1800" spc="-10" dirty="0">
                <a:latin typeface="Arial"/>
                <a:cs typeface="Arial"/>
              </a:rPr>
              <a:t>ludzie </a:t>
            </a:r>
            <a:r>
              <a:rPr sz="1800" spc="-5" dirty="0">
                <a:latin typeface="Arial"/>
                <a:cs typeface="Arial"/>
              </a:rPr>
              <a:t>mają </a:t>
            </a:r>
            <a:r>
              <a:rPr sz="1800" spc="-10" dirty="0">
                <a:latin typeface="Arial"/>
                <a:cs typeface="Arial"/>
              </a:rPr>
              <a:t>zarówno </a:t>
            </a:r>
            <a:r>
              <a:rPr sz="1800" spc="-5" dirty="0">
                <a:latin typeface="Arial"/>
                <a:cs typeface="Arial"/>
              </a:rPr>
              <a:t>zdolność, jak </a:t>
            </a:r>
            <a:r>
              <a:rPr sz="1800" dirty="0">
                <a:latin typeface="Arial"/>
                <a:cs typeface="Arial"/>
              </a:rPr>
              <a:t>i  </a:t>
            </a:r>
            <a:r>
              <a:rPr sz="1800" spc="-10" dirty="0">
                <a:latin typeface="Arial"/>
                <a:cs typeface="Arial"/>
              </a:rPr>
              <a:t>motywację </a:t>
            </a:r>
            <a:r>
              <a:rPr sz="1800" spc="-5" dirty="0">
                <a:latin typeface="Arial"/>
                <a:cs typeface="Arial"/>
              </a:rPr>
              <a:t>do </a:t>
            </a:r>
            <a:r>
              <a:rPr sz="1800" spc="-10" dirty="0">
                <a:latin typeface="Arial"/>
                <a:cs typeface="Arial"/>
              </a:rPr>
              <a:t>wykonania </a:t>
            </a:r>
            <a:r>
              <a:rPr sz="1800" spc="-5" dirty="0">
                <a:latin typeface="Arial"/>
                <a:cs typeface="Arial"/>
              </a:rPr>
              <a:t>zadania. </a:t>
            </a:r>
            <a:r>
              <a:rPr sz="1800" spc="-10" dirty="0">
                <a:latin typeface="Arial"/>
                <a:cs typeface="Arial"/>
              </a:rPr>
              <a:t>Sygnał </a:t>
            </a:r>
            <a:r>
              <a:rPr sz="1800" spc="-5" dirty="0">
                <a:latin typeface="Arial"/>
                <a:cs typeface="Arial"/>
              </a:rPr>
              <a:t>służy </a:t>
            </a:r>
            <a:r>
              <a:rPr sz="1800" spc="-10" dirty="0">
                <a:latin typeface="Arial"/>
                <a:cs typeface="Arial"/>
              </a:rPr>
              <a:t>jedynie </a:t>
            </a:r>
            <a:r>
              <a:rPr sz="1800" spc="-5" dirty="0">
                <a:latin typeface="Arial"/>
                <a:cs typeface="Arial"/>
              </a:rPr>
              <a:t>jako </a:t>
            </a:r>
            <a:r>
              <a:rPr sz="1800" spc="-10" dirty="0">
                <a:latin typeface="Arial"/>
                <a:cs typeface="Arial"/>
              </a:rPr>
              <a:t>przypomnienie 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3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celu.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0654" y="344881"/>
            <a:ext cx="5208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Model behawioralny</a:t>
            </a:r>
            <a:r>
              <a:rPr spc="-10" dirty="0"/>
              <a:t> </a:t>
            </a:r>
            <a:r>
              <a:rPr spc="-25" dirty="0"/>
              <a:t>Fogga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2430" y="1422227"/>
            <a:ext cx="3407301" cy="348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0654" y="344881"/>
            <a:ext cx="5208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Model behawioralny</a:t>
            </a:r>
            <a:r>
              <a:rPr spc="-10" dirty="0"/>
              <a:t> </a:t>
            </a:r>
            <a:r>
              <a:rPr spc="-25" dirty="0"/>
              <a:t>Fogga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5557630"/>
            <a:ext cx="7903209" cy="37909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5"/>
              </a:spcBef>
            </a:pPr>
            <a:r>
              <a:rPr sz="1200" spc="-5" dirty="0">
                <a:latin typeface="Arial"/>
                <a:cs typeface="Arial"/>
              </a:rPr>
              <a:t>Fogg, </a:t>
            </a:r>
            <a:r>
              <a:rPr sz="1200" dirty="0">
                <a:latin typeface="Arial"/>
                <a:cs typeface="Arial"/>
              </a:rPr>
              <a:t>B.J. A </a:t>
            </a:r>
            <a:r>
              <a:rPr sz="1200" spc="-5" dirty="0">
                <a:latin typeface="Arial"/>
                <a:cs typeface="Arial"/>
              </a:rPr>
              <a:t>behavior </a:t>
            </a:r>
            <a:r>
              <a:rPr sz="1200" dirty="0">
                <a:latin typeface="Arial"/>
                <a:cs typeface="Arial"/>
              </a:rPr>
              <a:t>model for </a:t>
            </a:r>
            <a:r>
              <a:rPr sz="1200" spc="-5" dirty="0">
                <a:latin typeface="Arial"/>
                <a:cs typeface="Arial"/>
              </a:rPr>
              <a:t>persuasive design. </a:t>
            </a:r>
            <a:r>
              <a:rPr sz="120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Proceedings </a:t>
            </a:r>
            <a:r>
              <a:rPr sz="1200" dirty="0">
                <a:latin typeface="Arial"/>
                <a:cs typeface="Arial"/>
              </a:rPr>
              <a:t>of the </a:t>
            </a:r>
            <a:r>
              <a:rPr sz="1200" spc="-5" dirty="0">
                <a:latin typeface="Arial"/>
                <a:cs typeface="Arial"/>
              </a:rPr>
              <a:t>4th International Conference on Persuasive  </a:t>
            </a:r>
            <a:r>
              <a:rPr sz="1200" spc="-25" dirty="0">
                <a:latin typeface="Arial"/>
                <a:cs typeface="Arial"/>
              </a:rPr>
              <a:t>Technology, </a:t>
            </a:r>
            <a:r>
              <a:rPr sz="1200" spc="-5" dirty="0">
                <a:latin typeface="Arial"/>
                <a:cs typeface="Arial"/>
              </a:rPr>
              <a:t>Claremont, </a:t>
            </a:r>
            <a:r>
              <a:rPr sz="1200" dirty="0">
                <a:latin typeface="Arial"/>
                <a:cs typeface="Arial"/>
              </a:rPr>
              <a:t>CA, USA, 26–29 </a:t>
            </a:r>
            <a:r>
              <a:rPr sz="1200" spc="-5" dirty="0">
                <a:latin typeface="Arial"/>
                <a:cs typeface="Arial"/>
              </a:rPr>
              <a:t>April 2009; ACM: New </a:t>
            </a:r>
            <a:r>
              <a:rPr sz="1200" spc="-25" dirty="0">
                <a:latin typeface="Arial"/>
                <a:cs typeface="Arial"/>
              </a:rPr>
              <a:t>York, </a:t>
            </a:r>
            <a:r>
              <a:rPr sz="1200" spc="-60" dirty="0">
                <a:latin typeface="Arial"/>
                <a:cs typeface="Arial"/>
              </a:rPr>
              <a:t>NY, </a:t>
            </a:r>
            <a:r>
              <a:rPr sz="1200" dirty="0">
                <a:latin typeface="Arial"/>
                <a:cs typeface="Arial"/>
              </a:rPr>
              <a:t>USA, </a:t>
            </a:r>
            <a:r>
              <a:rPr sz="1200" spc="-5" dirty="0">
                <a:latin typeface="Arial"/>
                <a:cs typeface="Arial"/>
              </a:rPr>
              <a:t>2009; </a:t>
            </a:r>
            <a:r>
              <a:rPr sz="1200" dirty="0">
                <a:latin typeface="Arial"/>
                <a:cs typeface="Arial"/>
              </a:rPr>
              <a:t>p.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40.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5264" y="6053235"/>
            <a:ext cx="8190865" cy="56197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5"/>
              </a:spcBef>
            </a:pPr>
            <a:r>
              <a:rPr sz="1200" spc="-5" dirty="0">
                <a:latin typeface="Arial"/>
                <a:cs typeface="Arial"/>
              </a:rPr>
              <a:t>Fogg, </a:t>
            </a:r>
            <a:r>
              <a:rPr sz="1200" dirty="0">
                <a:latin typeface="Arial"/>
                <a:cs typeface="Arial"/>
              </a:rPr>
              <a:t>B.J. </a:t>
            </a:r>
            <a:r>
              <a:rPr sz="1200" spc="-5" dirty="0">
                <a:latin typeface="Arial"/>
                <a:cs typeface="Arial"/>
              </a:rPr>
              <a:t>Persuasive </a:t>
            </a:r>
            <a:r>
              <a:rPr sz="1200" dirty="0">
                <a:latin typeface="Arial"/>
                <a:cs typeface="Arial"/>
              </a:rPr>
              <a:t>computers: </a:t>
            </a:r>
            <a:r>
              <a:rPr sz="1200" spc="-5" dirty="0">
                <a:latin typeface="Arial"/>
                <a:cs typeface="Arial"/>
              </a:rPr>
              <a:t>Perspectives and research directions. </a:t>
            </a:r>
            <a:r>
              <a:rPr sz="120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Proceedings </a:t>
            </a:r>
            <a:r>
              <a:rPr sz="1200" dirty="0">
                <a:latin typeface="Arial"/>
                <a:cs typeface="Arial"/>
              </a:rPr>
              <a:t>of the </a:t>
            </a:r>
            <a:r>
              <a:rPr sz="1200" spc="-5" dirty="0">
                <a:latin typeface="Arial"/>
                <a:cs typeface="Arial"/>
              </a:rPr>
              <a:t>SIGCHI </a:t>
            </a:r>
            <a:r>
              <a:rPr sz="1200" dirty="0">
                <a:latin typeface="Arial"/>
                <a:cs typeface="Arial"/>
              </a:rPr>
              <a:t>Conference </a:t>
            </a:r>
            <a:r>
              <a:rPr sz="1200" spc="-5" dirty="0">
                <a:latin typeface="Arial"/>
                <a:cs typeface="Arial"/>
              </a:rPr>
              <a:t>on  </a:t>
            </a:r>
            <a:r>
              <a:rPr sz="1200" dirty="0">
                <a:latin typeface="Arial"/>
                <a:cs typeface="Arial"/>
              </a:rPr>
              <a:t>Human Factors </a:t>
            </a:r>
            <a:r>
              <a:rPr sz="1200" spc="-5" dirty="0">
                <a:latin typeface="Arial"/>
                <a:cs typeface="Arial"/>
              </a:rPr>
              <a:t>in Computing Systems, Los Angeles, </a:t>
            </a:r>
            <a:r>
              <a:rPr sz="1200" dirty="0">
                <a:latin typeface="Arial"/>
                <a:cs typeface="Arial"/>
              </a:rPr>
              <a:t>CA, USA, </a:t>
            </a:r>
            <a:r>
              <a:rPr sz="1200" spc="5" dirty="0">
                <a:latin typeface="Arial"/>
                <a:cs typeface="Arial"/>
              </a:rPr>
              <a:t>18–23 </a:t>
            </a:r>
            <a:r>
              <a:rPr sz="1200" spc="-5" dirty="0">
                <a:latin typeface="Arial"/>
                <a:cs typeface="Arial"/>
              </a:rPr>
              <a:t>April 1998;</a:t>
            </a:r>
            <a:r>
              <a:rPr sz="1200" spc="-2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ACM Press/Addison-Wesley Publishing  </a:t>
            </a:r>
            <a:r>
              <a:rPr sz="1200" dirty="0">
                <a:latin typeface="Arial"/>
                <a:cs typeface="Arial"/>
              </a:rPr>
              <a:t>Co.: </a:t>
            </a:r>
            <a:r>
              <a:rPr sz="1200" spc="-5" dirty="0">
                <a:latin typeface="Arial"/>
                <a:cs typeface="Arial"/>
              </a:rPr>
              <a:t>New </a:t>
            </a:r>
            <a:r>
              <a:rPr sz="1200" spc="-25" dirty="0">
                <a:latin typeface="Arial"/>
                <a:cs typeface="Arial"/>
              </a:rPr>
              <a:t>York, </a:t>
            </a:r>
            <a:r>
              <a:rPr sz="1200" spc="-60" dirty="0">
                <a:latin typeface="Arial"/>
                <a:cs typeface="Arial"/>
              </a:rPr>
              <a:t>NY, </a:t>
            </a:r>
            <a:r>
              <a:rPr sz="1200" dirty="0">
                <a:latin typeface="Arial"/>
                <a:cs typeface="Arial"/>
              </a:rPr>
              <a:t>USA, </a:t>
            </a:r>
            <a:r>
              <a:rPr sz="1200" spc="-5" dirty="0">
                <a:latin typeface="Arial"/>
                <a:cs typeface="Arial"/>
              </a:rPr>
              <a:t>1998; pp.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225–232.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226568" y="5009769"/>
            <a:ext cx="818642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304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Oinas-Kukkonen,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H.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foundation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study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behavior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support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systems.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Pers.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Ubiquitous  </a:t>
            </a:r>
            <a:r>
              <a:rPr sz="1400" spc="-5" dirty="0">
                <a:latin typeface="Arial"/>
                <a:cs typeface="Arial"/>
              </a:rPr>
              <a:t>Comput. </a:t>
            </a:r>
            <a:r>
              <a:rPr sz="1400" dirty="0">
                <a:latin typeface="Arial"/>
                <a:cs typeface="Arial"/>
              </a:rPr>
              <a:t>2013, 17,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1223–1235.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Oinas-Kukkonen, H.; </a:t>
            </a:r>
            <a:r>
              <a:rPr sz="1400" dirty="0">
                <a:latin typeface="Arial"/>
                <a:cs typeface="Arial"/>
              </a:rPr>
              <a:t>Harjumaa, </a:t>
            </a:r>
            <a:r>
              <a:rPr sz="1400" spc="-5" dirty="0">
                <a:latin typeface="Arial"/>
                <a:cs typeface="Arial"/>
              </a:rPr>
              <a:t>M. </a:t>
            </a:r>
            <a:r>
              <a:rPr sz="1400" dirty="0">
                <a:latin typeface="Arial"/>
                <a:cs typeface="Arial"/>
              </a:rPr>
              <a:t>Persuasive </a:t>
            </a:r>
            <a:r>
              <a:rPr sz="1400" spc="-5" dirty="0">
                <a:latin typeface="Arial"/>
                <a:cs typeface="Arial"/>
              </a:rPr>
              <a:t>systems </a:t>
            </a:r>
            <a:r>
              <a:rPr sz="1400" dirty="0">
                <a:latin typeface="Arial"/>
                <a:cs typeface="Arial"/>
              </a:rPr>
              <a:t>design: Key issues, process </a:t>
            </a:r>
            <a:r>
              <a:rPr sz="1400" spc="-5" dirty="0">
                <a:latin typeface="Arial"/>
                <a:cs typeface="Arial"/>
              </a:rPr>
              <a:t>model,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features. </a:t>
            </a:r>
            <a:r>
              <a:rPr sz="1400" spc="-5" dirty="0">
                <a:latin typeface="Arial"/>
                <a:cs typeface="Arial"/>
              </a:rPr>
              <a:t>Commun. </a:t>
            </a:r>
            <a:r>
              <a:rPr sz="1400" dirty="0">
                <a:latin typeface="Arial"/>
                <a:cs typeface="Arial"/>
              </a:rPr>
              <a:t>Assoc. Inf. </a:t>
            </a:r>
            <a:r>
              <a:rPr sz="1400" spc="-5" dirty="0">
                <a:latin typeface="Arial"/>
                <a:cs typeface="Arial"/>
              </a:rPr>
              <a:t>Syst. </a:t>
            </a:r>
            <a:r>
              <a:rPr sz="1400" b="1" spc="-5" dirty="0">
                <a:latin typeface="Arial"/>
                <a:cs typeface="Arial"/>
              </a:rPr>
              <a:t>2009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dirty="0">
                <a:latin typeface="Arial"/>
                <a:cs typeface="Arial"/>
              </a:rPr>
              <a:t>24,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28.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841628"/>
            <a:ext cx="823150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Model </a:t>
            </a:r>
            <a:r>
              <a:rPr sz="1800" spc="-10" dirty="0">
                <a:latin typeface="Arial"/>
                <a:cs typeface="Arial"/>
              </a:rPr>
              <a:t>projektowania </a:t>
            </a:r>
            <a:r>
              <a:rPr sz="1800" spc="-5" dirty="0">
                <a:latin typeface="Arial"/>
                <a:cs typeface="Arial"/>
              </a:rPr>
              <a:t>systemów </a:t>
            </a:r>
            <a:r>
              <a:rPr sz="1800" spc="-10" dirty="0">
                <a:latin typeface="Arial"/>
                <a:cs typeface="Arial"/>
              </a:rPr>
              <a:t>perswazyjnych </a:t>
            </a:r>
            <a:r>
              <a:rPr sz="1800" dirty="0">
                <a:latin typeface="Arial"/>
                <a:cs typeface="Arial"/>
              </a:rPr>
              <a:t>(PSD) </a:t>
            </a:r>
            <a:r>
              <a:rPr sz="1800" spc="-10" dirty="0">
                <a:latin typeface="Arial"/>
                <a:cs typeface="Arial"/>
              </a:rPr>
              <a:t>zdefiniowany </a:t>
            </a:r>
            <a:r>
              <a:rPr sz="1800" spc="-5" dirty="0">
                <a:latin typeface="Arial"/>
                <a:cs typeface="Arial"/>
              </a:rPr>
              <a:t>przez Oinas i  Kukkonen w [2,30] adresach projekt koncepcyjny systemu zmiany </a:t>
            </a:r>
            <a:r>
              <a:rPr sz="1800" spc="-10" dirty="0">
                <a:latin typeface="Arial"/>
                <a:cs typeface="Arial"/>
              </a:rPr>
              <a:t>zachowania </a:t>
            </a:r>
            <a:r>
              <a:rPr sz="1800" spc="-5" dirty="0">
                <a:latin typeface="Arial"/>
                <a:cs typeface="Arial"/>
              </a:rPr>
              <a:t>w  </a:t>
            </a:r>
            <a:r>
              <a:rPr sz="1800" dirty="0">
                <a:latin typeface="Arial"/>
                <a:cs typeface="Arial"/>
              </a:rPr>
              <a:t>trzech </a:t>
            </a:r>
            <a:r>
              <a:rPr sz="1800" spc="-10" dirty="0">
                <a:latin typeface="Arial"/>
                <a:cs typeface="Arial"/>
              </a:rPr>
              <a:t>kolejnych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krokach.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299085" marR="106870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Arial"/>
                <a:cs typeface="Arial"/>
              </a:rPr>
              <a:t>Pierwszym </a:t>
            </a:r>
            <a:r>
              <a:rPr sz="1800" spc="-5" dirty="0">
                <a:latin typeface="Arial"/>
                <a:cs typeface="Arial"/>
              </a:rPr>
              <a:t>krokiem jest zestaw należy </a:t>
            </a:r>
            <a:r>
              <a:rPr sz="1800" spc="-10" dirty="0">
                <a:latin typeface="Arial"/>
                <a:cs typeface="Arial"/>
              </a:rPr>
              <a:t>rozważyć </a:t>
            </a:r>
            <a:r>
              <a:rPr sz="1800" spc="-5" dirty="0">
                <a:latin typeface="Arial"/>
                <a:cs typeface="Arial"/>
              </a:rPr>
              <a:t>siedem postulatów  </a:t>
            </a:r>
            <a:r>
              <a:rPr sz="1800" spc="-10" dirty="0">
                <a:latin typeface="Arial"/>
                <a:cs typeface="Arial"/>
              </a:rPr>
              <a:t>projektowych.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Po </a:t>
            </a:r>
            <a:r>
              <a:rPr sz="1800" spc="-5" dirty="0">
                <a:latin typeface="Arial"/>
                <a:cs typeface="Arial"/>
              </a:rPr>
              <a:t>drugie, </a:t>
            </a:r>
            <a:r>
              <a:rPr sz="1800" spc="-15" dirty="0">
                <a:latin typeface="Arial"/>
                <a:cs typeface="Arial"/>
              </a:rPr>
              <a:t>wymagana </a:t>
            </a:r>
            <a:r>
              <a:rPr sz="1800" spc="-5" dirty="0">
                <a:latin typeface="Arial"/>
                <a:cs typeface="Arial"/>
              </a:rPr>
              <a:t>jest analiza kontekstu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perswazji.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Arial"/>
                <a:cs typeface="Arial"/>
              </a:rPr>
              <a:t>Modelowanie </a:t>
            </a:r>
            <a:r>
              <a:rPr sz="1800" spc="-5" dirty="0">
                <a:latin typeface="Arial"/>
                <a:cs typeface="Arial"/>
              </a:rPr>
              <a:t>ostatecznych funkcji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oprogramowania.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8449" y="191261"/>
            <a:ext cx="7868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Model </a:t>
            </a:r>
            <a:r>
              <a:rPr spc="-20" dirty="0"/>
              <a:t>Oinasa–Kukkonena </a:t>
            </a:r>
            <a:r>
              <a:rPr sz="1200" spc="-10" dirty="0"/>
              <a:t>Persuasive </a:t>
            </a:r>
            <a:r>
              <a:rPr sz="1200" spc="-5" dirty="0"/>
              <a:t>System </a:t>
            </a:r>
            <a:r>
              <a:rPr sz="1200" dirty="0"/>
              <a:t>Design</a:t>
            </a:r>
            <a:r>
              <a:rPr sz="1200" spc="150" dirty="0"/>
              <a:t> </a:t>
            </a:r>
            <a:r>
              <a:rPr sz="1200" spc="-5" dirty="0"/>
              <a:t>Model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568" y="5009769"/>
            <a:ext cx="818642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304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Oinas-Kukkonen,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H.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foundation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study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behavior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support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systems.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Pers.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Ubiquitous  </a:t>
            </a:r>
            <a:r>
              <a:rPr sz="1400" spc="-5" dirty="0">
                <a:latin typeface="Arial"/>
                <a:cs typeface="Arial"/>
              </a:rPr>
              <a:t>Comput. </a:t>
            </a:r>
            <a:r>
              <a:rPr sz="1400" dirty="0">
                <a:latin typeface="Arial"/>
                <a:cs typeface="Arial"/>
              </a:rPr>
              <a:t>2013, 17,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1223–1235.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Oinas-Kukkonen, H.; </a:t>
            </a:r>
            <a:r>
              <a:rPr sz="1400" dirty="0">
                <a:latin typeface="Arial"/>
                <a:cs typeface="Arial"/>
              </a:rPr>
              <a:t>Harjumaa, </a:t>
            </a:r>
            <a:r>
              <a:rPr sz="1400" spc="-5" dirty="0">
                <a:latin typeface="Arial"/>
                <a:cs typeface="Arial"/>
              </a:rPr>
              <a:t>M. </a:t>
            </a:r>
            <a:r>
              <a:rPr sz="1400" dirty="0">
                <a:latin typeface="Arial"/>
                <a:cs typeface="Arial"/>
              </a:rPr>
              <a:t>Persuasive </a:t>
            </a:r>
            <a:r>
              <a:rPr sz="1400" spc="-5" dirty="0">
                <a:latin typeface="Arial"/>
                <a:cs typeface="Arial"/>
              </a:rPr>
              <a:t>systems </a:t>
            </a:r>
            <a:r>
              <a:rPr sz="1400" dirty="0">
                <a:latin typeface="Arial"/>
                <a:cs typeface="Arial"/>
              </a:rPr>
              <a:t>design: Key issues, process </a:t>
            </a:r>
            <a:r>
              <a:rPr sz="1400" spc="-5" dirty="0">
                <a:latin typeface="Arial"/>
                <a:cs typeface="Arial"/>
              </a:rPr>
              <a:t>model,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features. </a:t>
            </a:r>
            <a:r>
              <a:rPr sz="1400" spc="-5" dirty="0">
                <a:latin typeface="Arial"/>
                <a:cs typeface="Arial"/>
              </a:rPr>
              <a:t>Commun. </a:t>
            </a:r>
            <a:r>
              <a:rPr sz="1400" dirty="0">
                <a:latin typeface="Arial"/>
                <a:cs typeface="Arial"/>
              </a:rPr>
              <a:t>Assoc. Inf. </a:t>
            </a:r>
            <a:r>
              <a:rPr sz="1400" spc="-5" dirty="0">
                <a:latin typeface="Arial"/>
                <a:cs typeface="Arial"/>
              </a:rPr>
              <a:t>Syst. </a:t>
            </a:r>
            <a:r>
              <a:rPr sz="1400" b="1" spc="-5" dirty="0">
                <a:latin typeface="Arial"/>
                <a:cs typeface="Arial"/>
              </a:rPr>
              <a:t>2009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dirty="0">
                <a:latin typeface="Arial"/>
                <a:cs typeface="Arial"/>
              </a:rPr>
              <a:t>24,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28.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4005" y="2003679"/>
            <a:ext cx="187960" cy="172720"/>
          </a:xfrm>
          <a:custGeom>
            <a:avLst/>
            <a:gdLst/>
            <a:ahLst/>
            <a:cxnLst/>
            <a:rect l="l" t="t" r="r" b="b"/>
            <a:pathLst>
              <a:path w="187959" h="172719">
                <a:moveTo>
                  <a:pt x="0" y="172212"/>
                </a:moveTo>
                <a:lnTo>
                  <a:pt x="187451" y="172212"/>
                </a:lnTo>
                <a:lnTo>
                  <a:pt x="187451" y="0"/>
                </a:lnTo>
                <a:lnTo>
                  <a:pt x="0" y="0"/>
                </a:lnTo>
                <a:lnTo>
                  <a:pt x="0" y="17221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4005" y="2735198"/>
            <a:ext cx="187960" cy="172720"/>
          </a:xfrm>
          <a:custGeom>
            <a:avLst/>
            <a:gdLst/>
            <a:ahLst/>
            <a:cxnLst/>
            <a:rect l="l" t="t" r="r" b="b"/>
            <a:pathLst>
              <a:path w="187959" h="172719">
                <a:moveTo>
                  <a:pt x="0" y="172212"/>
                </a:moveTo>
                <a:lnTo>
                  <a:pt x="187451" y="172212"/>
                </a:lnTo>
                <a:lnTo>
                  <a:pt x="187451" y="0"/>
                </a:lnTo>
                <a:lnTo>
                  <a:pt x="0" y="0"/>
                </a:lnTo>
                <a:lnTo>
                  <a:pt x="0" y="17221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005" y="3466719"/>
            <a:ext cx="187960" cy="172720"/>
          </a:xfrm>
          <a:custGeom>
            <a:avLst/>
            <a:gdLst/>
            <a:ahLst/>
            <a:cxnLst/>
            <a:rect l="l" t="t" r="r" b="b"/>
            <a:pathLst>
              <a:path w="187959" h="172720">
                <a:moveTo>
                  <a:pt x="0" y="172211"/>
                </a:moveTo>
                <a:lnTo>
                  <a:pt x="187451" y="172211"/>
                </a:lnTo>
                <a:lnTo>
                  <a:pt x="187451" y="0"/>
                </a:lnTo>
                <a:lnTo>
                  <a:pt x="0" y="0"/>
                </a:lnTo>
                <a:lnTo>
                  <a:pt x="0" y="17221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6568" y="982421"/>
            <a:ext cx="8103870" cy="3031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Oinas i Kukkonen </a:t>
            </a:r>
            <a:r>
              <a:rPr sz="1400" spc="-5" dirty="0">
                <a:latin typeface="Arial"/>
                <a:cs typeface="Arial"/>
              </a:rPr>
              <a:t>przedstawili siedem postulatów projektowych wspólnych dla wszystkich </a:t>
            </a:r>
            <a:r>
              <a:rPr sz="1400" dirty="0">
                <a:latin typeface="Arial"/>
                <a:cs typeface="Arial"/>
              </a:rPr>
              <a:t>BCSS  </a:t>
            </a:r>
            <a:r>
              <a:rPr sz="1400" spc="-5" dirty="0">
                <a:latin typeface="Arial"/>
                <a:cs typeface="Arial"/>
              </a:rPr>
              <a:t>(behavioural change support systems). </a:t>
            </a:r>
            <a:r>
              <a:rPr sz="1400" dirty="0">
                <a:latin typeface="Arial"/>
                <a:cs typeface="Arial"/>
              </a:rPr>
              <a:t>Postulaty </a:t>
            </a:r>
            <a:r>
              <a:rPr sz="1400" spc="-5" dirty="0">
                <a:latin typeface="Arial"/>
                <a:cs typeface="Arial"/>
              </a:rPr>
              <a:t>łączą spostrzeżenia </a:t>
            </a:r>
            <a:r>
              <a:rPr sz="1400" dirty="0">
                <a:latin typeface="Arial"/>
                <a:cs typeface="Arial"/>
              </a:rPr>
              <a:t>z </a:t>
            </a:r>
            <a:r>
              <a:rPr sz="1400" spc="-5" dirty="0">
                <a:latin typeface="Arial"/>
                <a:cs typeface="Arial"/>
              </a:rPr>
              <a:t>literatury dotyczącej akceptacji  użytkowników </a:t>
            </a:r>
            <a:r>
              <a:rPr sz="1400" dirty="0">
                <a:latin typeface="Arial"/>
                <a:cs typeface="Arial"/>
              </a:rPr>
              <a:t>z </a:t>
            </a:r>
            <a:r>
              <a:rPr sz="1400" spc="-5" dirty="0">
                <a:latin typeface="Arial"/>
                <a:cs typeface="Arial"/>
              </a:rPr>
              <a:t>spostrzeżeniami </a:t>
            </a:r>
            <a:r>
              <a:rPr sz="1400" dirty="0">
                <a:latin typeface="Arial"/>
                <a:cs typeface="Arial"/>
              </a:rPr>
              <a:t>z </a:t>
            </a:r>
            <a:r>
              <a:rPr sz="1400" spc="-5" dirty="0">
                <a:latin typeface="Arial"/>
                <a:cs typeface="Arial"/>
              </a:rPr>
              <a:t>psychologii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behawioralnej.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7145" marR="15240">
              <a:lnSpc>
                <a:spcPct val="100000"/>
              </a:lnSpc>
              <a:spcBef>
                <a:spcPts val="1055"/>
              </a:spcBef>
            </a:pPr>
            <a:r>
              <a:rPr sz="1200" spc="-5" dirty="0">
                <a:latin typeface="Arial"/>
                <a:cs typeface="Arial"/>
              </a:rPr>
              <a:t>P1 </a:t>
            </a:r>
            <a:r>
              <a:rPr sz="1200" dirty="0">
                <a:latin typeface="Arial"/>
                <a:cs typeface="Arial"/>
              </a:rPr>
              <a:t>ICT </a:t>
            </a:r>
            <a:r>
              <a:rPr sz="1200" spc="-5" dirty="0">
                <a:latin typeface="Arial"/>
                <a:cs typeface="Arial"/>
              </a:rPr>
              <a:t>nigdy nie jest </a:t>
            </a:r>
            <a:r>
              <a:rPr sz="1200" spc="-15" dirty="0">
                <a:latin typeface="Arial"/>
                <a:cs typeface="Arial"/>
              </a:rPr>
              <a:t>neutralny, </a:t>
            </a:r>
            <a:r>
              <a:rPr sz="1200" spc="-5" dirty="0">
                <a:latin typeface="Arial"/>
                <a:cs typeface="Arial"/>
              </a:rPr>
              <a:t>ponieważ wprowadzenie systemu </a:t>
            </a:r>
            <a:r>
              <a:rPr sz="1200" dirty="0">
                <a:latin typeface="Arial"/>
                <a:cs typeface="Arial"/>
              </a:rPr>
              <a:t>ICT </a:t>
            </a:r>
            <a:r>
              <a:rPr sz="1200" spc="-10" dirty="0">
                <a:latin typeface="Arial"/>
                <a:cs typeface="Arial"/>
              </a:rPr>
              <a:t>zawsze </a:t>
            </a:r>
            <a:r>
              <a:rPr sz="1200" dirty="0">
                <a:latin typeface="Arial"/>
                <a:cs typeface="Arial"/>
              </a:rPr>
              <a:t>ma </a:t>
            </a:r>
            <a:r>
              <a:rPr sz="1200" spc="-5" dirty="0">
                <a:latin typeface="Arial"/>
                <a:cs typeface="Arial"/>
              </a:rPr>
              <a:t>pewien </a:t>
            </a:r>
            <a:r>
              <a:rPr sz="1200" spc="-10" dirty="0">
                <a:latin typeface="Arial"/>
                <a:cs typeface="Arial"/>
              </a:rPr>
              <a:t>wpływ </a:t>
            </a:r>
            <a:r>
              <a:rPr sz="1200" dirty="0">
                <a:latin typeface="Arial"/>
                <a:cs typeface="Arial"/>
              </a:rPr>
              <a:t>na </a:t>
            </a:r>
            <a:r>
              <a:rPr sz="1200" spc="-5" dirty="0">
                <a:latin typeface="Arial"/>
                <a:cs typeface="Arial"/>
              </a:rPr>
              <a:t>użytkownika. </a:t>
            </a:r>
            <a:r>
              <a:rPr sz="1200" dirty="0">
                <a:latin typeface="Arial"/>
                <a:cs typeface="Arial"/>
              </a:rPr>
              <a:t>W </a:t>
            </a:r>
            <a:r>
              <a:rPr sz="1200" spc="-5" dirty="0">
                <a:latin typeface="Arial"/>
                <a:cs typeface="Arial"/>
              </a:rPr>
              <a:t>tym  </a:t>
            </a:r>
            <a:r>
              <a:rPr sz="1200" dirty="0">
                <a:latin typeface="Arial"/>
                <a:cs typeface="Arial"/>
              </a:rPr>
              <a:t>sensie </a:t>
            </a:r>
            <a:r>
              <a:rPr sz="1200" spc="-5" dirty="0">
                <a:latin typeface="Arial"/>
                <a:cs typeface="Arial"/>
              </a:rPr>
              <a:t>perswazję należy traktować jako </a:t>
            </a:r>
            <a:r>
              <a:rPr sz="1200" dirty="0">
                <a:latin typeface="Arial"/>
                <a:cs typeface="Arial"/>
              </a:rPr>
              <a:t>proces, </a:t>
            </a:r>
            <a:r>
              <a:rPr sz="1200" spc="-5" dirty="0">
                <a:latin typeface="Arial"/>
                <a:cs typeface="Arial"/>
              </a:rPr>
              <a:t>podczas którego cele użytkownika mogą </a:t>
            </a:r>
            <a:r>
              <a:rPr sz="1200" dirty="0">
                <a:latin typeface="Arial"/>
                <a:cs typeface="Arial"/>
              </a:rPr>
              <a:t>się </a:t>
            </a:r>
            <a:r>
              <a:rPr sz="1200" spc="-5" dirty="0">
                <a:latin typeface="Arial"/>
                <a:cs typeface="Arial"/>
              </a:rPr>
              <a:t>zmienić. Nie jest </a:t>
            </a:r>
            <a:r>
              <a:rPr sz="1200" dirty="0">
                <a:latin typeface="Arial"/>
                <a:cs typeface="Arial"/>
              </a:rPr>
              <a:t>to  </a:t>
            </a:r>
            <a:r>
              <a:rPr sz="1200" spc="-5" dirty="0">
                <a:latin typeface="Arial"/>
                <a:cs typeface="Arial"/>
              </a:rPr>
              <a:t>pojedyncze zdarzenie. BCSS powinny być </a:t>
            </a:r>
            <a:r>
              <a:rPr sz="1200" dirty="0">
                <a:latin typeface="Arial"/>
                <a:cs typeface="Arial"/>
              </a:rPr>
              <a:t>w stanie </a:t>
            </a:r>
            <a:r>
              <a:rPr sz="1200" spc="-5" dirty="0">
                <a:latin typeface="Arial"/>
                <a:cs typeface="Arial"/>
              </a:rPr>
              <a:t>poradzić sobie </a:t>
            </a:r>
            <a:r>
              <a:rPr sz="1200" dirty="0">
                <a:latin typeface="Arial"/>
                <a:cs typeface="Arial"/>
              </a:rPr>
              <a:t>z takimi </a:t>
            </a:r>
            <a:r>
              <a:rPr sz="1200" spc="-5" dirty="0">
                <a:latin typeface="Arial"/>
                <a:cs typeface="Arial"/>
              </a:rPr>
              <a:t>zmianami </a:t>
            </a:r>
            <a:r>
              <a:rPr sz="1200" dirty="0">
                <a:latin typeface="Arial"/>
                <a:cs typeface="Arial"/>
              </a:rPr>
              <a:t>z </a:t>
            </a:r>
            <a:r>
              <a:rPr sz="1200" spc="-5" dirty="0">
                <a:latin typeface="Arial"/>
                <a:cs typeface="Arial"/>
              </a:rPr>
              <a:t>biegiem</a:t>
            </a:r>
            <a:r>
              <a:rPr sz="1200" spc="-1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czasu.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P2 Konieczna jest spójność, ponieważ ludziom podoba </a:t>
            </a:r>
            <a:r>
              <a:rPr sz="1200" dirty="0">
                <a:latin typeface="Arial"/>
                <a:cs typeface="Arial"/>
              </a:rPr>
              <a:t>się </a:t>
            </a:r>
            <a:r>
              <a:rPr sz="1200" spc="-5" dirty="0">
                <a:latin typeface="Arial"/>
                <a:cs typeface="Arial"/>
              </a:rPr>
              <a:t>spójność poglądów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zachowań. </a:t>
            </a:r>
            <a:r>
              <a:rPr sz="1200" spc="-45" dirty="0">
                <a:latin typeface="Arial"/>
                <a:cs typeface="Arial"/>
              </a:rPr>
              <a:t>Ten</a:t>
            </a:r>
            <a:r>
              <a:rPr sz="1200" spc="-2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postulat</a:t>
            </a:r>
            <a:endParaRPr sz="1200">
              <a:latin typeface="Arial"/>
              <a:cs typeface="Arial"/>
            </a:endParaRPr>
          </a:p>
          <a:p>
            <a:pPr marL="17145" marR="116839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wskazuje </a:t>
            </a:r>
            <a:r>
              <a:rPr sz="1200" dirty="0">
                <a:latin typeface="Arial"/>
                <a:cs typeface="Arial"/>
              </a:rPr>
              <a:t>potencjał </a:t>
            </a:r>
            <a:r>
              <a:rPr sz="1200" spc="-5" dirty="0">
                <a:latin typeface="Arial"/>
                <a:cs typeface="Arial"/>
              </a:rPr>
              <a:t>zmiany zachowania, ponieważ wskazując niespójności między </a:t>
            </a:r>
            <a:r>
              <a:rPr sz="1200" dirty="0">
                <a:latin typeface="Arial"/>
                <a:cs typeface="Arial"/>
              </a:rPr>
              <a:t>np. </a:t>
            </a:r>
            <a:r>
              <a:rPr sz="1200" spc="-5" dirty="0">
                <a:latin typeface="Arial"/>
                <a:cs typeface="Arial"/>
              </a:rPr>
              <a:t>postawy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zachowania, ludzie </a:t>
            </a:r>
            <a:r>
              <a:rPr sz="1200" dirty="0">
                <a:latin typeface="Arial"/>
                <a:cs typeface="Arial"/>
              </a:rPr>
              <a:t>są  skłonni do </a:t>
            </a:r>
            <a:r>
              <a:rPr sz="1200" spc="-5" dirty="0">
                <a:latin typeface="Arial"/>
                <a:cs typeface="Arial"/>
              </a:rPr>
              <a:t>zmiany swojego zachowania, gdy pojawia </a:t>
            </a:r>
            <a:r>
              <a:rPr sz="1200" dirty="0">
                <a:latin typeface="Arial"/>
                <a:cs typeface="Arial"/>
              </a:rPr>
              <a:t>się </a:t>
            </a:r>
            <a:r>
              <a:rPr sz="1200" spc="-5" dirty="0">
                <a:latin typeface="Arial"/>
                <a:cs typeface="Arial"/>
              </a:rPr>
              <a:t>wystarczająco </a:t>
            </a:r>
            <a:r>
              <a:rPr sz="1200" dirty="0">
                <a:latin typeface="Arial"/>
                <a:cs typeface="Arial"/>
              </a:rPr>
              <a:t>silny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dysonans.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7145" marR="40767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P3 Należy zastosować bezpośrednie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pośrednie drogi perswazji: użytkowników zdolnych </a:t>
            </a:r>
            <a:r>
              <a:rPr sz="1200" dirty="0">
                <a:latin typeface="Arial"/>
                <a:cs typeface="Arial"/>
              </a:rPr>
              <a:t>do </a:t>
            </a:r>
            <a:r>
              <a:rPr sz="1200" spc="-5" dirty="0">
                <a:latin typeface="Arial"/>
                <a:cs typeface="Arial"/>
              </a:rPr>
              <a:t>aktywnego działania 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przetwarzania </a:t>
            </a:r>
            <a:r>
              <a:rPr sz="1200" dirty="0">
                <a:latin typeface="Arial"/>
                <a:cs typeface="Arial"/>
              </a:rPr>
              <a:t>treści </a:t>
            </a:r>
            <a:r>
              <a:rPr sz="1200" spc="-5" dirty="0">
                <a:latin typeface="Arial"/>
                <a:cs typeface="Arial"/>
              </a:rPr>
              <a:t>komunikatu można przekonać </a:t>
            </a:r>
            <a:r>
              <a:rPr sz="1200" spc="-10" dirty="0">
                <a:latin typeface="Arial"/>
                <a:cs typeface="Arial"/>
              </a:rPr>
              <a:t>za </a:t>
            </a:r>
            <a:r>
              <a:rPr sz="1200" dirty="0">
                <a:latin typeface="Arial"/>
                <a:cs typeface="Arial"/>
              </a:rPr>
              <a:t>pomocą </a:t>
            </a:r>
            <a:r>
              <a:rPr sz="1200" spc="-5" dirty="0">
                <a:latin typeface="Arial"/>
                <a:cs typeface="Arial"/>
              </a:rPr>
              <a:t>bezpośrednich strategii, podczas gdy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użytkownicy</a:t>
            </a:r>
            <a:endParaRPr sz="12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polegający </a:t>
            </a:r>
            <a:r>
              <a:rPr sz="1200" dirty="0">
                <a:latin typeface="Arial"/>
                <a:cs typeface="Arial"/>
              </a:rPr>
              <a:t>na </a:t>
            </a:r>
            <a:r>
              <a:rPr sz="1200" spc="-5" dirty="0">
                <a:latin typeface="Arial"/>
                <a:cs typeface="Arial"/>
              </a:rPr>
              <a:t>prostych wskazówkach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heurystyce </a:t>
            </a:r>
            <a:r>
              <a:rPr sz="1200" dirty="0">
                <a:latin typeface="Arial"/>
                <a:cs typeface="Arial"/>
              </a:rPr>
              <a:t>do oceny treści </a:t>
            </a:r>
            <a:r>
              <a:rPr sz="1200" spc="-5" dirty="0">
                <a:latin typeface="Arial"/>
                <a:cs typeface="Arial"/>
              </a:rPr>
              <a:t>wiadomości należy podchodzić pośrednimi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drogami.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8449" y="191261"/>
            <a:ext cx="7868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Model </a:t>
            </a:r>
            <a:r>
              <a:rPr spc="-20" dirty="0"/>
              <a:t>Oinasa–Kukkonena </a:t>
            </a:r>
            <a:r>
              <a:rPr sz="1200" spc="-10" dirty="0"/>
              <a:t>Persuasive </a:t>
            </a:r>
            <a:r>
              <a:rPr sz="1200" spc="-5" dirty="0"/>
              <a:t>System </a:t>
            </a:r>
            <a:r>
              <a:rPr sz="1200" dirty="0"/>
              <a:t>Design</a:t>
            </a:r>
            <a:r>
              <a:rPr sz="1200" spc="150" dirty="0"/>
              <a:t> </a:t>
            </a:r>
            <a:r>
              <a:rPr sz="1200" spc="-5" dirty="0"/>
              <a:t>Model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568" y="5009769"/>
            <a:ext cx="818642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304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Oinas-Kukkonen,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H.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foundation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study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behavior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support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systems.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Pers.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Ubiquitous  </a:t>
            </a:r>
            <a:r>
              <a:rPr sz="1400" spc="-5" dirty="0">
                <a:latin typeface="Arial"/>
                <a:cs typeface="Arial"/>
              </a:rPr>
              <a:t>Comput. </a:t>
            </a:r>
            <a:r>
              <a:rPr sz="1400" dirty="0">
                <a:latin typeface="Arial"/>
                <a:cs typeface="Arial"/>
              </a:rPr>
              <a:t>2013, 17,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1223–1235.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Oinas-Kukkonen, H.; </a:t>
            </a:r>
            <a:r>
              <a:rPr sz="1400" dirty="0">
                <a:latin typeface="Arial"/>
                <a:cs typeface="Arial"/>
              </a:rPr>
              <a:t>Harjumaa, </a:t>
            </a:r>
            <a:r>
              <a:rPr sz="1400" spc="-5" dirty="0">
                <a:latin typeface="Arial"/>
                <a:cs typeface="Arial"/>
              </a:rPr>
              <a:t>M. </a:t>
            </a:r>
            <a:r>
              <a:rPr sz="1400" dirty="0">
                <a:latin typeface="Arial"/>
                <a:cs typeface="Arial"/>
              </a:rPr>
              <a:t>Persuasive </a:t>
            </a:r>
            <a:r>
              <a:rPr sz="1400" spc="-5" dirty="0">
                <a:latin typeface="Arial"/>
                <a:cs typeface="Arial"/>
              </a:rPr>
              <a:t>systems </a:t>
            </a:r>
            <a:r>
              <a:rPr sz="1400" dirty="0">
                <a:latin typeface="Arial"/>
                <a:cs typeface="Arial"/>
              </a:rPr>
              <a:t>design: Key issues, process </a:t>
            </a:r>
            <a:r>
              <a:rPr sz="1400" spc="-5" dirty="0">
                <a:latin typeface="Arial"/>
                <a:cs typeface="Arial"/>
              </a:rPr>
              <a:t>model,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features. </a:t>
            </a:r>
            <a:r>
              <a:rPr sz="1400" spc="-5" dirty="0">
                <a:latin typeface="Arial"/>
                <a:cs typeface="Arial"/>
              </a:rPr>
              <a:t>Commun. </a:t>
            </a:r>
            <a:r>
              <a:rPr sz="1400" dirty="0">
                <a:latin typeface="Arial"/>
                <a:cs typeface="Arial"/>
              </a:rPr>
              <a:t>Assoc. Inf. </a:t>
            </a:r>
            <a:r>
              <a:rPr sz="1400" spc="-5" dirty="0">
                <a:latin typeface="Arial"/>
                <a:cs typeface="Arial"/>
              </a:rPr>
              <a:t>Syst. </a:t>
            </a:r>
            <a:r>
              <a:rPr sz="1400" b="1" spc="-5" dirty="0">
                <a:latin typeface="Arial"/>
                <a:cs typeface="Arial"/>
              </a:rPr>
              <a:t>2009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dirty="0">
                <a:latin typeface="Arial"/>
                <a:cs typeface="Arial"/>
              </a:rPr>
              <a:t>24,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28.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287" y="1181100"/>
            <a:ext cx="228600" cy="172720"/>
          </a:xfrm>
          <a:custGeom>
            <a:avLst/>
            <a:gdLst/>
            <a:ahLst/>
            <a:cxnLst/>
            <a:rect l="l" t="t" r="r" b="b"/>
            <a:pathLst>
              <a:path w="228600" h="172719">
                <a:moveTo>
                  <a:pt x="0" y="172212"/>
                </a:moveTo>
                <a:lnTo>
                  <a:pt x="228600" y="172212"/>
                </a:lnTo>
                <a:lnTo>
                  <a:pt x="228600" y="0"/>
                </a:lnTo>
                <a:lnTo>
                  <a:pt x="0" y="0"/>
                </a:lnTo>
                <a:lnTo>
                  <a:pt x="0" y="17221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287" y="1912620"/>
            <a:ext cx="228600" cy="172720"/>
          </a:xfrm>
          <a:custGeom>
            <a:avLst/>
            <a:gdLst/>
            <a:ahLst/>
            <a:cxnLst/>
            <a:rect l="l" t="t" r="r" b="b"/>
            <a:pathLst>
              <a:path w="228600" h="172719">
                <a:moveTo>
                  <a:pt x="0" y="172212"/>
                </a:moveTo>
                <a:lnTo>
                  <a:pt x="228600" y="172212"/>
                </a:lnTo>
                <a:lnTo>
                  <a:pt x="228600" y="0"/>
                </a:lnTo>
                <a:lnTo>
                  <a:pt x="0" y="0"/>
                </a:lnTo>
                <a:lnTo>
                  <a:pt x="0" y="17221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87" y="2644139"/>
            <a:ext cx="187960" cy="172720"/>
          </a:xfrm>
          <a:custGeom>
            <a:avLst/>
            <a:gdLst/>
            <a:ahLst/>
            <a:cxnLst/>
            <a:rect l="l" t="t" r="r" b="b"/>
            <a:pathLst>
              <a:path w="187959" h="172719">
                <a:moveTo>
                  <a:pt x="0" y="172212"/>
                </a:moveTo>
                <a:lnTo>
                  <a:pt x="187451" y="172212"/>
                </a:lnTo>
                <a:lnTo>
                  <a:pt x="187451" y="0"/>
                </a:lnTo>
                <a:lnTo>
                  <a:pt x="0" y="0"/>
                </a:lnTo>
                <a:lnTo>
                  <a:pt x="0" y="17221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287" y="3375659"/>
            <a:ext cx="228600" cy="172720"/>
          </a:xfrm>
          <a:custGeom>
            <a:avLst/>
            <a:gdLst/>
            <a:ahLst/>
            <a:cxnLst/>
            <a:rect l="l" t="t" r="r" b="b"/>
            <a:pathLst>
              <a:path w="228600" h="172720">
                <a:moveTo>
                  <a:pt x="0" y="172212"/>
                </a:moveTo>
                <a:lnTo>
                  <a:pt x="228600" y="172212"/>
                </a:lnTo>
                <a:lnTo>
                  <a:pt x="228600" y="0"/>
                </a:lnTo>
                <a:lnTo>
                  <a:pt x="0" y="0"/>
                </a:lnTo>
                <a:lnTo>
                  <a:pt x="0" y="17221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9765" y="1153414"/>
            <a:ext cx="797242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605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P4 Perswazja </a:t>
            </a:r>
            <a:r>
              <a:rPr sz="1200" dirty="0">
                <a:latin typeface="Arial"/>
                <a:cs typeface="Arial"/>
              </a:rPr>
              <a:t>ma </a:t>
            </a:r>
            <a:r>
              <a:rPr sz="1200" spc="-5" dirty="0">
                <a:latin typeface="Arial"/>
                <a:cs typeface="Arial"/>
              </a:rPr>
              <a:t>często </a:t>
            </a:r>
            <a:r>
              <a:rPr sz="1200" dirty="0">
                <a:latin typeface="Arial"/>
                <a:cs typeface="Arial"/>
              </a:rPr>
              <a:t>charakter </a:t>
            </a:r>
            <a:r>
              <a:rPr sz="1200" spc="-15" dirty="0">
                <a:latin typeface="Arial"/>
                <a:cs typeface="Arial"/>
              </a:rPr>
              <a:t>przyrostowy,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nie </a:t>
            </a:r>
            <a:r>
              <a:rPr sz="1200" spc="-15" dirty="0">
                <a:latin typeface="Arial"/>
                <a:cs typeface="Arial"/>
              </a:rPr>
              <a:t>radykalny. </a:t>
            </a:r>
            <a:r>
              <a:rPr sz="1200" spc="-5" dirty="0">
                <a:latin typeface="Arial"/>
                <a:cs typeface="Arial"/>
              </a:rPr>
              <a:t>BCSS powinien umożliwiać użytkownikom krokowe  działania </a:t>
            </a:r>
            <a:r>
              <a:rPr sz="1200" dirty="0">
                <a:latin typeface="Arial"/>
                <a:cs typeface="Arial"/>
              </a:rPr>
              <a:t>w kierunku </a:t>
            </a:r>
            <a:r>
              <a:rPr sz="1200" spc="-5" dirty="0">
                <a:latin typeface="Arial"/>
                <a:cs typeface="Arial"/>
              </a:rPr>
              <a:t>zachowania docelowego, jednocześnie </a:t>
            </a:r>
            <a:r>
              <a:rPr sz="1200" spc="-10" dirty="0">
                <a:latin typeface="Arial"/>
                <a:cs typeface="Arial"/>
              </a:rPr>
              <a:t>wyraźnie </a:t>
            </a:r>
            <a:r>
              <a:rPr sz="1200" spc="-5" dirty="0">
                <a:latin typeface="Arial"/>
                <a:cs typeface="Arial"/>
              </a:rPr>
              <a:t>komunikując ostateczne cel. Zachęcanie  użytkowników do </a:t>
            </a:r>
            <a:r>
              <a:rPr sz="1200" spc="-10" dirty="0">
                <a:latin typeface="Arial"/>
                <a:cs typeface="Arial"/>
              </a:rPr>
              <a:t>wykonywania </a:t>
            </a:r>
            <a:r>
              <a:rPr sz="1200" spc="-5" dirty="0">
                <a:latin typeface="Arial"/>
                <a:cs typeface="Arial"/>
              </a:rPr>
              <a:t>małych kroków </a:t>
            </a:r>
            <a:r>
              <a:rPr sz="1200" spc="-10" dirty="0">
                <a:latin typeface="Arial"/>
                <a:cs typeface="Arial"/>
              </a:rPr>
              <a:t>przyrostowych </a:t>
            </a:r>
            <a:r>
              <a:rPr sz="1200" spc="-5" dirty="0">
                <a:latin typeface="Arial"/>
                <a:cs typeface="Arial"/>
              </a:rPr>
              <a:t>jest </a:t>
            </a:r>
            <a:r>
              <a:rPr sz="1200" spc="-10" dirty="0">
                <a:latin typeface="Arial"/>
                <a:cs typeface="Arial"/>
              </a:rPr>
              <a:t>łatwiejsze </a:t>
            </a:r>
            <a:r>
              <a:rPr sz="1200" spc="-5" dirty="0">
                <a:latin typeface="Arial"/>
                <a:cs typeface="Arial"/>
              </a:rPr>
              <a:t>niż namawianie ich do dużych</a:t>
            </a:r>
            <a:r>
              <a:rPr sz="1200" spc="9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kroków.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52705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P5 Zaprojektowany system powinien służyć </a:t>
            </a:r>
            <a:r>
              <a:rPr sz="1200" spc="-10" dirty="0">
                <a:latin typeface="Arial"/>
                <a:cs typeface="Arial"/>
              </a:rPr>
              <a:t>przewidywanym </a:t>
            </a:r>
            <a:r>
              <a:rPr sz="1200" spc="-5" dirty="0">
                <a:latin typeface="Arial"/>
                <a:cs typeface="Arial"/>
              </a:rPr>
              <a:t>celom, spełniając jednocześnie ogólną użyteczność </a:t>
            </a:r>
            <a:r>
              <a:rPr sz="1200" dirty="0">
                <a:latin typeface="Arial"/>
                <a:cs typeface="Arial"/>
              </a:rPr>
              <a:t>oraz  </a:t>
            </a:r>
            <a:r>
              <a:rPr sz="1200" spc="-5" dirty="0">
                <a:latin typeface="Arial"/>
                <a:cs typeface="Arial"/>
              </a:rPr>
              <a:t>kryteria wydajności systemu, </a:t>
            </a:r>
            <a:r>
              <a:rPr sz="1200" dirty="0">
                <a:latin typeface="Arial"/>
                <a:cs typeface="Arial"/>
              </a:rPr>
              <a:t>takie </a:t>
            </a:r>
            <a:r>
              <a:rPr sz="1200" spc="-5" dirty="0">
                <a:latin typeface="Arial"/>
                <a:cs typeface="Arial"/>
              </a:rPr>
              <a:t>jak czas reakcji, </a:t>
            </a:r>
            <a:r>
              <a:rPr sz="1200" dirty="0">
                <a:latin typeface="Arial"/>
                <a:cs typeface="Arial"/>
              </a:rPr>
              <a:t>brak </a:t>
            </a:r>
            <a:r>
              <a:rPr sz="1200" spc="-15" dirty="0">
                <a:latin typeface="Arial"/>
                <a:cs typeface="Arial"/>
              </a:rPr>
              <a:t>błędów, </a:t>
            </a:r>
            <a:r>
              <a:rPr sz="1200" spc="-5" dirty="0">
                <a:latin typeface="Arial"/>
                <a:cs typeface="Arial"/>
              </a:rPr>
              <a:t>jakość informacji, atrakcyjność wizualna, łatwość  użytkowania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itp.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 marR="15430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P6 </a:t>
            </a:r>
            <a:r>
              <a:rPr sz="1200" spc="-5" dirty="0">
                <a:latin typeface="Arial"/>
                <a:cs typeface="Arial"/>
              </a:rPr>
              <a:t>Perswazja </a:t>
            </a:r>
            <a:r>
              <a:rPr sz="1200" spc="-10" dirty="0">
                <a:latin typeface="Arial"/>
                <a:cs typeface="Arial"/>
              </a:rPr>
              <a:t>za </a:t>
            </a:r>
            <a:r>
              <a:rPr sz="1200" spc="-5" dirty="0">
                <a:latin typeface="Arial"/>
                <a:cs typeface="Arial"/>
              </a:rPr>
              <a:t>pomocą </a:t>
            </a:r>
            <a:r>
              <a:rPr sz="1200" dirty="0">
                <a:latin typeface="Arial"/>
                <a:cs typeface="Arial"/>
              </a:rPr>
              <a:t>BCSS </a:t>
            </a:r>
            <a:r>
              <a:rPr sz="1200" spc="-5" dirty="0">
                <a:latin typeface="Arial"/>
                <a:cs typeface="Arial"/>
              </a:rPr>
              <a:t>musi być dyskretna </a:t>
            </a:r>
            <a:r>
              <a:rPr sz="1200" dirty="0">
                <a:latin typeface="Arial"/>
                <a:cs typeface="Arial"/>
              </a:rPr>
              <a:t>w stosunku </a:t>
            </a:r>
            <a:r>
              <a:rPr sz="1200" spc="-5" dirty="0">
                <a:latin typeface="Arial"/>
                <a:cs typeface="Arial"/>
              </a:rPr>
              <a:t>do podstawowych zadań użytkownika. </a:t>
            </a:r>
            <a:r>
              <a:rPr sz="1200" spc="-45" dirty="0">
                <a:latin typeface="Arial"/>
                <a:cs typeface="Arial"/>
              </a:rPr>
              <a:t>Ten </a:t>
            </a:r>
            <a:r>
              <a:rPr sz="1200" spc="-5" dirty="0">
                <a:latin typeface="Arial"/>
                <a:cs typeface="Arial"/>
              </a:rPr>
              <a:t>postulat  oznacza, </a:t>
            </a:r>
            <a:r>
              <a:rPr sz="1200" spc="-10" dirty="0">
                <a:latin typeface="Arial"/>
                <a:cs typeface="Arial"/>
              </a:rPr>
              <a:t>że </a:t>
            </a:r>
            <a:r>
              <a:rPr sz="1200" spc="-5" dirty="0">
                <a:latin typeface="Arial"/>
                <a:cs typeface="Arial"/>
              </a:rPr>
              <a:t>należy </a:t>
            </a:r>
            <a:r>
              <a:rPr sz="1200" dirty="0">
                <a:latin typeface="Arial"/>
                <a:cs typeface="Arial"/>
              </a:rPr>
              <a:t>określić </a:t>
            </a:r>
            <a:r>
              <a:rPr sz="1200" spc="-5" dirty="0">
                <a:latin typeface="Arial"/>
                <a:cs typeface="Arial"/>
              </a:rPr>
              <a:t>odpowiedni </a:t>
            </a:r>
            <a:r>
              <a:rPr sz="1200" dirty="0">
                <a:latin typeface="Arial"/>
                <a:cs typeface="Arial"/>
              </a:rPr>
              <a:t>moment, w </a:t>
            </a:r>
            <a:r>
              <a:rPr sz="1200" spc="-5" dirty="0">
                <a:latin typeface="Arial"/>
                <a:cs typeface="Arial"/>
              </a:rPr>
              <a:t>którym może być przekonujący komunikat dostarczane bez  zakłócania podstawowych czynności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użytkownika.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P7 Perswazja </a:t>
            </a:r>
            <a:r>
              <a:rPr sz="1200" dirty="0">
                <a:latin typeface="Arial"/>
                <a:cs typeface="Arial"/>
              </a:rPr>
              <a:t>musi </a:t>
            </a:r>
            <a:r>
              <a:rPr sz="1200" spc="-5" dirty="0">
                <a:latin typeface="Arial"/>
                <a:cs typeface="Arial"/>
              </a:rPr>
              <a:t>być </a:t>
            </a:r>
            <a:r>
              <a:rPr sz="1200" spc="-10" dirty="0">
                <a:latin typeface="Arial"/>
                <a:cs typeface="Arial"/>
              </a:rPr>
              <a:t>zawsze </a:t>
            </a:r>
            <a:r>
              <a:rPr sz="1200" spc="-5" dirty="0">
                <a:latin typeface="Arial"/>
                <a:cs typeface="Arial"/>
              </a:rPr>
              <a:t>przejrzysta. </a:t>
            </a:r>
            <a:r>
              <a:rPr sz="1200" spc="-45" dirty="0">
                <a:latin typeface="Arial"/>
                <a:cs typeface="Arial"/>
              </a:rPr>
              <a:t>Ten </a:t>
            </a:r>
            <a:r>
              <a:rPr sz="1200" spc="-5" dirty="0">
                <a:latin typeface="Arial"/>
                <a:cs typeface="Arial"/>
              </a:rPr>
              <a:t>postulat </a:t>
            </a:r>
            <a:r>
              <a:rPr sz="1200" spc="-10" dirty="0">
                <a:latin typeface="Arial"/>
                <a:cs typeface="Arial"/>
              </a:rPr>
              <a:t>wymaga </a:t>
            </a:r>
            <a:r>
              <a:rPr sz="1200" spc="-5" dirty="0">
                <a:latin typeface="Arial"/>
                <a:cs typeface="Arial"/>
              </a:rPr>
              <a:t>otwartości projektanta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założeń stojących </a:t>
            </a:r>
            <a:r>
              <a:rPr sz="1200" spc="-10" dirty="0">
                <a:latin typeface="Arial"/>
                <a:cs typeface="Arial"/>
              </a:rPr>
              <a:t>za </a:t>
            </a:r>
            <a:r>
              <a:rPr sz="1200" spc="-5" dirty="0">
                <a:latin typeface="Arial"/>
                <a:cs typeface="Arial"/>
              </a:rPr>
              <a:t>BCSS,  </a:t>
            </a:r>
            <a:r>
              <a:rPr sz="1200" dirty="0">
                <a:latin typeface="Arial"/>
                <a:cs typeface="Arial"/>
              </a:rPr>
              <a:t>aby </a:t>
            </a:r>
            <a:r>
              <a:rPr sz="1200" spc="-5" dirty="0">
                <a:latin typeface="Arial"/>
                <a:cs typeface="Arial"/>
              </a:rPr>
              <a:t>uniknąć </a:t>
            </a:r>
            <a:r>
              <a:rPr sz="1200" dirty="0">
                <a:latin typeface="Arial"/>
                <a:cs typeface="Arial"/>
              </a:rPr>
              <a:t>utraty </a:t>
            </a:r>
            <a:r>
              <a:rPr sz="1200" spc="-5" dirty="0">
                <a:latin typeface="Arial"/>
                <a:cs typeface="Arial"/>
              </a:rPr>
              <a:t>wiarygodności </a:t>
            </a:r>
            <a:r>
              <a:rPr sz="1200" dirty="0">
                <a:latin typeface="Arial"/>
                <a:cs typeface="Arial"/>
              </a:rPr>
              <a:t>i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potencjału.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8449" y="191261"/>
            <a:ext cx="7868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Model </a:t>
            </a:r>
            <a:r>
              <a:rPr spc="-20" dirty="0"/>
              <a:t>Oinasa–Kukkonena </a:t>
            </a:r>
            <a:r>
              <a:rPr sz="1200" spc="-10" dirty="0"/>
              <a:t>Persuasive </a:t>
            </a:r>
            <a:r>
              <a:rPr sz="1200" spc="-5" dirty="0"/>
              <a:t>System </a:t>
            </a:r>
            <a:r>
              <a:rPr sz="1200" dirty="0"/>
              <a:t>Design</a:t>
            </a:r>
            <a:r>
              <a:rPr sz="1200" spc="150" dirty="0"/>
              <a:t> </a:t>
            </a:r>
            <a:r>
              <a:rPr sz="1200" spc="-5" dirty="0"/>
              <a:t>Model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568" y="5009769"/>
            <a:ext cx="818642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304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Oinas-Kukkonen,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H.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foundation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study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behavior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support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systems.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Pers.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Ubiquitous  </a:t>
            </a:r>
            <a:r>
              <a:rPr sz="1400" spc="-5" dirty="0">
                <a:latin typeface="Arial"/>
                <a:cs typeface="Arial"/>
              </a:rPr>
              <a:t>Comput. </a:t>
            </a:r>
            <a:r>
              <a:rPr sz="1400" dirty="0">
                <a:latin typeface="Arial"/>
                <a:cs typeface="Arial"/>
              </a:rPr>
              <a:t>2013, 17,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1223–1235.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Oinas-Kukkonen, H.; </a:t>
            </a:r>
            <a:r>
              <a:rPr sz="1400" dirty="0">
                <a:latin typeface="Arial"/>
                <a:cs typeface="Arial"/>
              </a:rPr>
              <a:t>Harjumaa, </a:t>
            </a:r>
            <a:r>
              <a:rPr sz="1400" spc="-5" dirty="0">
                <a:latin typeface="Arial"/>
                <a:cs typeface="Arial"/>
              </a:rPr>
              <a:t>M. </a:t>
            </a:r>
            <a:r>
              <a:rPr sz="1400" dirty="0">
                <a:latin typeface="Arial"/>
                <a:cs typeface="Arial"/>
              </a:rPr>
              <a:t>Persuasive </a:t>
            </a:r>
            <a:r>
              <a:rPr sz="1400" spc="-5" dirty="0">
                <a:latin typeface="Arial"/>
                <a:cs typeface="Arial"/>
              </a:rPr>
              <a:t>systems </a:t>
            </a:r>
            <a:r>
              <a:rPr sz="1400" dirty="0">
                <a:latin typeface="Arial"/>
                <a:cs typeface="Arial"/>
              </a:rPr>
              <a:t>design: Key issues, process </a:t>
            </a:r>
            <a:r>
              <a:rPr sz="1400" spc="-5" dirty="0">
                <a:latin typeface="Arial"/>
                <a:cs typeface="Arial"/>
              </a:rPr>
              <a:t>model,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features. </a:t>
            </a:r>
            <a:r>
              <a:rPr sz="1400" spc="-5" dirty="0">
                <a:latin typeface="Arial"/>
                <a:cs typeface="Arial"/>
              </a:rPr>
              <a:t>Commun. </a:t>
            </a:r>
            <a:r>
              <a:rPr sz="1400" dirty="0">
                <a:latin typeface="Arial"/>
                <a:cs typeface="Arial"/>
              </a:rPr>
              <a:t>Assoc. Inf. </a:t>
            </a:r>
            <a:r>
              <a:rPr sz="1400" spc="-5" dirty="0">
                <a:latin typeface="Arial"/>
                <a:cs typeface="Arial"/>
              </a:rPr>
              <a:t>Syst. </a:t>
            </a:r>
            <a:r>
              <a:rPr sz="1400" b="1" spc="-5" dirty="0">
                <a:latin typeface="Arial"/>
                <a:cs typeface="Arial"/>
              </a:rPr>
              <a:t>2009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dirty="0">
                <a:latin typeface="Arial"/>
                <a:cs typeface="Arial"/>
              </a:rPr>
              <a:t>24,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28.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935227"/>
            <a:ext cx="827532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Kontekst </a:t>
            </a:r>
            <a:r>
              <a:rPr sz="1400" spc="-5" dirty="0">
                <a:latin typeface="Arial"/>
                <a:cs typeface="Arial"/>
              </a:rPr>
              <a:t>perswazji obejmuje </a:t>
            </a:r>
            <a:r>
              <a:rPr sz="1400" spc="-15" dirty="0">
                <a:latin typeface="Arial"/>
                <a:cs typeface="Arial"/>
              </a:rPr>
              <a:t>zamiar, </a:t>
            </a:r>
            <a:r>
              <a:rPr sz="1400" spc="-5" dirty="0">
                <a:latin typeface="Arial"/>
                <a:cs typeface="Arial"/>
              </a:rPr>
              <a:t>zdarzenie </a:t>
            </a:r>
            <a:r>
              <a:rPr sz="1400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strategię. </a:t>
            </a:r>
            <a:r>
              <a:rPr sz="140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tym modelu intencja dotyczy konkretnych  </a:t>
            </a:r>
            <a:r>
              <a:rPr sz="1400" spc="-10" dirty="0">
                <a:latin typeface="Arial"/>
                <a:cs typeface="Arial"/>
              </a:rPr>
              <a:t>wyników </a:t>
            </a:r>
            <a:r>
              <a:rPr sz="1400" spc="-5" dirty="0">
                <a:latin typeface="Arial"/>
                <a:cs typeface="Arial"/>
              </a:rPr>
              <a:t>behawioralnych </a:t>
            </a:r>
            <a:r>
              <a:rPr sz="1400" dirty="0">
                <a:latin typeface="Arial"/>
                <a:cs typeface="Arial"/>
              </a:rPr>
              <a:t>i </a:t>
            </a:r>
            <a:r>
              <a:rPr sz="1400" spc="-25" dirty="0">
                <a:latin typeface="Arial"/>
                <a:cs typeface="Arial"/>
              </a:rPr>
              <a:t>zmiany, </a:t>
            </a:r>
            <a:r>
              <a:rPr sz="1400" spc="-5" dirty="0">
                <a:latin typeface="Arial"/>
                <a:cs typeface="Arial"/>
              </a:rPr>
              <a:t>które </a:t>
            </a:r>
            <a:r>
              <a:rPr sz="1400" dirty="0">
                <a:latin typeface="Arial"/>
                <a:cs typeface="Arial"/>
              </a:rPr>
              <a:t>BCSS </a:t>
            </a:r>
            <a:r>
              <a:rPr sz="1400" spc="-5" dirty="0">
                <a:latin typeface="Arial"/>
                <a:cs typeface="Arial"/>
              </a:rPr>
              <a:t>zamierza osiągnąć. </a:t>
            </a:r>
            <a:r>
              <a:rPr sz="1400" dirty="0">
                <a:latin typeface="Arial"/>
                <a:cs typeface="Arial"/>
              </a:rPr>
              <a:t>Oinas i Kukkonen </a:t>
            </a:r>
            <a:r>
              <a:rPr sz="1400" spc="-5" dirty="0">
                <a:latin typeface="Arial"/>
                <a:cs typeface="Arial"/>
              </a:rPr>
              <a:t>opracowali macierz  </a:t>
            </a:r>
            <a:r>
              <a:rPr sz="1400" spc="-10" dirty="0">
                <a:latin typeface="Arial"/>
                <a:cs typeface="Arial"/>
              </a:rPr>
              <a:t>wyników </a:t>
            </a:r>
            <a:r>
              <a:rPr sz="1400" dirty="0">
                <a:latin typeface="Arial"/>
                <a:cs typeface="Arial"/>
              </a:rPr>
              <a:t>/ </a:t>
            </a:r>
            <a:r>
              <a:rPr sz="1400" spc="-5" dirty="0">
                <a:latin typeface="Arial"/>
                <a:cs typeface="Arial"/>
              </a:rPr>
              <a:t>zmian (Outcome/Change Matrix) zawierającą dziewięć </a:t>
            </a:r>
            <a:r>
              <a:rPr sz="1400" dirty="0">
                <a:latin typeface="Arial"/>
                <a:cs typeface="Arial"/>
              </a:rPr>
              <a:t>różnych </a:t>
            </a:r>
            <a:r>
              <a:rPr sz="1400" spc="-5" dirty="0">
                <a:latin typeface="Arial"/>
                <a:cs typeface="Arial"/>
              </a:rPr>
              <a:t>potencjałów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BCSS.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061" y="1742951"/>
            <a:ext cx="8437662" cy="1131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9966" y="3497656"/>
            <a:ext cx="8232775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Wynik formowania (F) oznacza sformułowanie nowego wzorca zachowania. Modyfikacja </a:t>
            </a:r>
            <a:r>
              <a:rPr sz="1400" dirty="0">
                <a:latin typeface="Arial"/>
                <a:cs typeface="Arial"/>
              </a:rPr>
              <a:t>(A) </a:t>
            </a:r>
            <a:r>
              <a:rPr sz="1400" spc="-5" dirty="0">
                <a:latin typeface="Arial"/>
                <a:cs typeface="Arial"/>
              </a:rPr>
              <a:t>oznacza, </a:t>
            </a:r>
            <a:r>
              <a:rPr sz="1400" dirty="0">
                <a:latin typeface="Arial"/>
                <a:cs typeface="Arial"/>
              </a:rPr>
              <a:t>że  </a:t>
            </a:r>
            <a:r>
              <a:rPr sz="1400" spc="-5" dirty="0">
                <a:latin typeface="Arial"/>
                <a:cs typeface="Arial"/>
              </a:rPr>
              <a:t>istniejąca </a:t>
            </a:r>
            <a:r>
              <a:rPr sz="1400" dirty="0">
                <a:latin typeface="Arial"/>
                <a:cs typeface="Arial"/>
              </a:rPr>
              <a:t>reakcja </a:t>
            </a:r>
            <a:r>
              <a:rPr sz="1400" spc="-5" dirty="0">
                <a:latin typeface="Arial"/>
                <a:cs typeface="Arial"/>
              </a:rPr>
              <a:t>behawioralna </a:t>
            </a:r>
            <a:r>
              <a:rPr sz="1400" spc="-10" dirty="0">
                <a:latin typeface="Arial"/>
                <a:cs typeface="Arial"/>
              </a:rPr>
              <a:t>wymaga </a:t>
            </a:r>
            <a:r>
              <a:rPr sz="1400" spc="-25" dirty="0">
                <a:latin typeface="Arial"/>
                <a:cs typeface="Arial"/>
              </a:rPr>
              <a:t>zmiany. </a:t>
            </a:r>
            <a:r>
              <a:rPr sz="1400" spc="-5" dirty="0">
                <a:latin typeface="Arial"/>
                <a:cs typeface="Arial"/>
              </a:rPr>
              <a:t>Zmiana może dotyczyć częstotliwości, intensywności  lub </a:t>
            </a:r>
            <a:r>
              <a:rPr sz="1400" dirty="0">
                <a:latin typeface="Arial"/>
                <a:cs typeface="Arial"/>
              </a:rPr>
              <a:t>czasu </a:t>
            </a:r>
            <a:r>
              <a:rPr sz="1400" spc="-5" dirty="0">
                <a:latin typeface="Arial"/>
                <a:cs typeface="Arial"/>
              </a:rPr>
              <a:t>trwania zachowania. Wynik wzmocnienia (R) oznacza, </a:t>
            </a:r>
            <a:r>
              <a:rPr sz="1400" dirty="0">
                <a:latin typeface="Arial"/>
                <a:cs typeface="Arial"/>
              </a:rPr>
              <a:t>że </a:t>
            </a:r>
            <a:r>
              <a:rPr sz="1400" spc="-5" dirty="0">
                <a:latin typeface="Arial"/>
                <a:cs typeface="Arial"/>
              </a:rPr>
              <a:t>postawy lub zachowania </a:t>
            </a:r>
            <a:r>
              <a:rPr sz="1400" dirty="0">
                <a:latin typeface="Arial"/>
                <a:cs typeface="Arial"/>
              </a:rPr>
              <a:t>są  </a:t>
            </a:r>
            <a:r>
              <a:rPr sz="1400" spc="-5" dirty="0">
                <a:latin typeface="Arial"/>
                <a:cs typeface="Arial"/>
              </a:rPr>
              <a:t>wzmacniane, dzięki czemu </a:t>
            </a:r>
            <a:r>
              <a:rPr sz="1400" dirty="0">
                <a:latin typeface="Arial"/>
                <a:cs typeface="Arial"/>
              </a:rPr>
              <a:t>są </a:t>
            </a:r>
            <a:r>
              <a:rPr sz="1400" spc="-5" dirty="0">
                <a:latin typeface="Arial"/>
                <a:cs typeface="Arial"/>
              </a:rPr>
              <a:t>bardziej odporne na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zmiany.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8449" y="191261"/>
            <a:ext cx="7868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Model </a:t>
            </a:r>
            <a:r>
              <a:rPr spc="-20" dirty="0"/>
              <a:t>Oinasa–Kukkonena </a:t>
            </a:r>
            <a:r>
              <a:rPr sz="1200" spc="-10" dirty="0"/>
              <a:t>Persuasive </a:t>
            </a:r>
            <a:r>
              <a:rPr sz="1200" spc="-5" dirty="0"/>
              <a:t>System </a:t>
            </a:r>
            <a:r>
              <a:rPr sz="1200" dirty="0"/>
              <a:t>Design</a:t>
            </a:r>
            <a:r>
              <a:rPr sz="1200" spc="150" dirty="0"/>
              <a:t> </a:t>
            </a:r>
            <a:r>
              <a:rPr sz="1200" spc="-5" dirty="0"/>
              <a:t>Model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398" y="247345"/>
            <a:ext cx="3158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Plan</a:t>
            </a:r>
            <a:r>
              <a:rPr spc="-55" dirty="0"/>
              <a:t> </a:t>
            </a:r>
            <a:r>
              <a:rPr spc="-10" dirty="0"/>
              <a:t>prezentacji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9416" y="1161580"/>
            <a:ext cx="4874895" cy="295338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Definicje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Elementy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składowe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Historia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Zastosowania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Psychologiczne źródła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motywacji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Behawioryzm i znaczenie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nagród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Kognitywistyka </a:t>
            </a:r>
            <a:r>
              <a:rPr sz="2000" dirty="0">
                <a:latin typeface="Arial"/>
                <a:cs typeface="Arial"/>
              </a:rPr>
              <a:t>i </a:t>
            </a:r>
            <a:r>
              <a:rPr sz="2000" spc="-5" dirty="0">
                <a:latin typeface="Arial"/>
                <a:cs typeface="Arial"/>
              </a:rPr>
              <a:t>motywacja wewnętrzna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Schematy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grywalizacji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27083" y="655177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568" y="5009769"/>
            <a:ext cx="818642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304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Oinas-Kukkonen,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H.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foundation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study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behavior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support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systems.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Pers.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Ubiquitous  </a:t>
            </a:r>
            <a:r>
              <a:rPr sz="1400" spc="-5" dirty="0">
                <a:latin typeface="Arial"/>
                <a:cs typeface="Arial"/>
              </a:rPr>
              <a:t>Comput. </a:t>
            </a:r>
            <a:r>
              <a:rPr sz="1400" dirty="0">
                <a:latin typeface="Arial"/>
                <a:cs typeface="Arial"/>
              </a:rPr>
              <a:t>2013, 17,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1223–1235.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Oinas-Kukkonen, H.; </a:t>
            </a:r>
            <a:r>
              <a:rPr sz="1400" dirty="0">
                <a:latin typeface="Arial"/>
                <a:cs typeface="Arial"/>
              </a:rPr>
              <a:t>Harjumaa, </a:t>
            </a:r>
            <a:r>
              <a:rPr sz="1400" spc="-5" dirty="0">
                <a:latin typeface="Arial"/>
                <a:cs typeface="Arial"/>
              </a:rPr>
              <a:t>M. </a:t>
            </a:r>
            <a:r>
              <a:rPr sz="1400" dirty="0">
                <a:latin typeface="Arial"/>
                <a:cs typeface="Arial"/>
              </a:rPr>
              <a:t>Persuasive </a:t>
            </a:r>
            <a:r>
              <a:rPr sz="1400" spc="-5" dirty="0">
                <a:latin typeface="Arial"/>
                <a:cs typeface="Arial"/>
              </a:rPr>
              <a:t>systems </a:t>
            </a:r>
            <a:r>
              <a:rPr sz="1400" dirty="0">
                <a:latin typeface="Arial"/>
                <a:cs typeface="Arial"/>
              </a:rPr>
              <a:t>design: Key issues, process </a:t>
            </a:r>
            <a:r>
              <a:rPr sz="1400" spc="-5" dirty="0">
                <a:latin typeface="Arial"/>
                <a:cs typeface="Arial"/>
              </a:rPr>
              <a:t>model,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features. </a:t>
            </a:r>
            <a:r>
              <a:rPr sz="1400" spc="-5" dirty="0">
                <a:latin typeface="Arial"/>
                <a:cs typeface="Arial"/>
              </a:rPr>
              <a:t>Commun. </a:t>
            </a:r>
            <a:r>
              <a:rPr sz="1400" dirty="0">
                <a:latin typeface="Arial"/>
                <a:cs typeface="Arial"/>
              </a:rPr>
              <a:t>Assoc. Inf. </a:t>
            </a:r>
            <a:r>
              <a:rPr sz="1400" spc="-5" dirty="0">
                <a:latin typeface="Arial"/>
                <a:cs typeface="Arial"/>
              </a:rPr>
              <a:t>Syst. </a:t>
            </a:r>
            <a:r>
              <a:rPr sz="1400" b="1" spc="-5" dirty="0">
                <a:latin typeface="Arial"/>
                <a:cs typeface="Arial"/>
              </a:rPr>
              <a:t>2009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dirty="0">
                <a:latin typeface="Arial"/>
                <a:cs typeface="Arial"/>
              </a:rPr>
              <a:t>24,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28.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3776" y="984503"/>
            <a:ext cx="7854696" cy="3715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8449" y="191261"/>
            <a:ext cx="7868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Model </a:t>
            </a:r>
            <a:r>
              <a:rPr spc="-20" dirty="0"/>
              <a:t>Oinasa–Kukkonena </a:t>
            </a:r>
            <a:r>
              <a:rPr sz="1200" spc="-10" dirty="0"/>
              <a:t>Persuasive </a:t>
            </a:r>
            <a:r>
              <a:rPr sz="1200" spc="-5" dirty="0"/>
              <a:t>System </a:t>
            </a:r>
            <a:r>
              <a:rPr sz="1200" dirty="0"/>
              <a:t>Design</a:t>
            </a:r>
            <a:r>
              <a:rPr sz="1200" spc="150" dirty="0"/>
              <a:t> </a:t>
            </a:r>
            <a:r>
              <a:rPr sz="1200" spc="-5" dirty="0"/>
              <a:t>Model</a:t>
            </a:r>
            <a:endParaRPr sz="1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5442" y="344881"/>
            <a:ext cx="5730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Kategoryzacja</a:t>
            </a:r>
            <a:r>
              <a:rPr spc="10" dirty="0"/>
              <a:t> </a:t>
            </a:r>
            <a:r>
              <a:rPr spc="-20" dirty="0"/>
              <a:t>użytkowników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6892" y="3458336"/>
            <a:ext cx="87826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24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Achievers </a:t>
            </a:r>
            <a:r>
              <a:rPr sz="1200" dirty="0">
                <a:latin typeface="Arial"/>
                <a:cs typeface="Arial"/>
              </a:rPr>
              <a:t>- </a:t>
            </a:r>
            <a:r>
              <a:rPr sz="1200" spc="-5" dirty="0">
                <a:latin typeface="Arial"/>
                <a:cs typeface="Arial"/>
              </a:rPr>
              <a:t>gracze, którzy </a:t>
            </a:r>
            <a:r>
              <a:rPr sz="1200" dirty="0">
                <a:latin typeface="Arial"/>
                <a:cs typeface="Arial"/>
              </a:rPr>
              <a:t>chcą </a:t>
            </a:r>
            <a:r>
              <a:rPr sz="1200" spc="-10" dirty="0">
                <a:latin typeface="Arial"/>
                <a:cs typeface="Arial"/>
              </a:rPr>
              <a:t>zdobywać </a:t>
            </a:r>
            <a:r>
              <a:rPr sz="1200" spc="-15" dirty="0">
                <a:latin typeface="Arial"/>
                <a:cs typeface="Arial"/>
              </a:rPr>
              <a:t>punkty, poziomy, </a:t>
            </a:r>
            <a:r>
              <a:rPr sz="1200" spc="-5" dirty="0">
                <a:latin typeface="Arial"/>
                <a:cs typeface="Arial"/>
              </a:rPr>
              <a:t>wyposażenie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inne </a:t>
            </a:r>
            <a:r>
              <a:rPr sz="1200" dirty="0">
                <a:latin typeface="Arial"/>
                <a:cs typeface="Arial"/>
              </a:rPr>
              <a:t>konkretne </a:t>
            </a:r>
            <a:r>
              <a:rPr sz="1200" spc="-5" dirty="0">
                <a:latin typeface="Arial"/>
                <a:cs typeface="Arial"/>
              </a:rPr>
              <a:t>mierniki </a:t>
            </a:r>
            <a:r>
              <a:rPr sz="1200" dirty="0">
                <a:latin typeface="Arial"/>
                <a:cs typeface="Arial"/>
              </a:rPr>
              <a:t>sukces; są </a:t>
            </a:r>
            <a:r>
              <a:rPr sz="1200" spc="-5" dirty="0">
                <a:latin typeface="Arial"/>
                <a:cs typeface="Arial"/>
              </a:rPr>
              <a:t>konkurencyjne </a:t>
            </a:r>
            <a:r>
              <a:rPr sz="1200" dirty="0">
                <a:latin typeface="Arial"/>
                <a:cs typeface="Arial"/>
              </a:rPr>
              <a:t>i  </a:t>
            </a:r>
            <a:r>
              <a:rPr sz="1200" spc="-5" dirty="0">
                <a:latin typeface="Arial"/>
                <a:cs typeface="Arial"/>
              </a:rPr>
              <a:t>lubią stawiać czoła trudnym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wyzwaniom.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Explorers </a:t>
            </a:r>
            <a:r>
              <a:rPr sz="1200" dirty="0">
                <a:latin typeface="Arial"/>
                <a:cs typeface="Arial"/>
              </a:rPr>
              <a:t>- </a:t>
            </a:r>
            <a:r>
              <a:rPr sz="1200" spc="-5" dirty="0">
                <a:latin typeface="Arial"/>
                <a:cs typeface="Arial"/>
              </a:rPr>
              <a:t>lubią poznawać świat, nie tylko jego geografię, ale także najdrobniejsze szczegóły gry mechanika. </a:t>
            </a:r>
            <a:r>
              <a:rPr sz="1200" dirty="0">
                <a:latin typeface="Arial"/>
                <a:cs typeface="Arial"/>
              </a:rPr>
              <a:t>Znają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całą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mechanikę, </a:t>
            </a:r>
            <a:r>
              <a:rPr sz="1200" spc="-15" dirty="0">
                <a:latin typeface="Arial"/>
                <a:cs typeface="Arial"/>
              </a:rPr>
              <a:t>skróty, </a:t>
            </a:r>
            <a:r>
              <a:rPr sz="1200" spc="-5" dirty="0">
                <a:latin typeface="Arial"/>
                <a:cs typeface="Arial"/>
              </a:rPr>
              <a:t>sztuczki </a:t>
            </a:r>
            <a:r>
              <a:rPr sz="1200" dirty="0">
                <a:latin typeface="Arial"/>
                <a:cs typeface="Arial"/>
              </a:rPr>
              <a:t>i usterki </a:t>
            </a:r>
            <a:r>
              <a:rPr sz="1200" spc="-5" dirty="0">
                <a:latin typeface="Arial"/>
                <a:cs typeface="Arial"/>
              </a:rPr>
              <a:t>występujące </a:t>
            </a:r>
            <a:r>
              <a:rPr sz="1200" dirty="0">
                <a:latin typeface="Arial"/>
                <a:cs typeface="Arial"/>
              </a:rPr>
              <a:t>w </a:t>
            </a:r>
            <a:r>
              <a:rPr sz="1200" spc="-10" dirty="0">
                <a:latin typeface="Arial"/>
                <a:cs typeface="Arial"/>
              </a:rPr>
              <a:t>grze. </a:t>
            </a:r>
            <a:r>
              <a:rPr sz="1200" spc="-5" dirty="0">
                <a:latin typeface="Arial"/>
                <a:cs typeface="Arial"/>
              </a:rPr>
              <a:t>Poświęcają dużo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czasu.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Socializers </a:t>
            </a:r>
            <a:r>
              <a:rPr sz="1200" dirty="0">
                <a:latin typeface="Arial"/>
                <a:cs typeface="Arial"/>
              </a:rPr>
              <a:t>- są </a:t>
            </a:r>
            <a:r>
              <a:rPr sz="1200" spc="-5" dirty="0">
                <a:latin typeface="Arial"/>
                <a:cs typeface="Arial"/>
              </a:rPr>
              <a:t>często bardziej zainteresowane utrzymywaniem relacji </a:t>
            </a:r>
            <a:r>
              <a:rPr sz="1200" dirty="0">
                <a:latin typeface="Arial"/>
                <a:cs typeface="Arial"/>
              </a:rPr>
              <a:t>z </a:t>
            </a:r>
            <a:r>
              <a:rPr sz="1200" spc="-5" dirty="0">
                <a:latin typeface="Arial"/>
                <a:cs typeface="Arial"/>
              </a:rPr>
              <a:t>innymi graczami niż graniem </a:t>
            </a:r>
            <a:r>
              <a:rPr sz="1200" dirty="0">
                <a:latin typeface="Arial"/>
                <a:cs typeface="Arial"/>
              </a:rPr>
              <a:t>w sieci sama </a:t>
            </a:r>
            <a:r>
              <a:rPr sz="1200" spc="-5" dirty="0">
                <a:latin typeface="Arial"/>
                <a:cs typeface="Arial"/>
              </a:rPr>
              <a:t>gra. Pomagają  </a:t>
            </a:r>
            <a:r>
              <a:rPr sz="1200" dirty="0">
                <a:latin typeface="Arial"/>
                <a:cs typeface="Arial"/>
              </a:rPr>
              <a:t>w </a:t>
            </a:r>
            <a:r>
              <a:rPr sz="1200" spc="-5" dirty="0">
                <a:latin typeface="Arial"/>
                <a:cs typeface="Arial"/>
              </a:rPr>
              <a:t>rozpowszechnianiu </a:t>
            </a:r>
            <a:r>
              <a:rPr sz="1200" spc="-10" dirty="0">
                <a:latin typeface="Arial"/>
                <a:cs typeface="Arial"/>
              </a:rPr>
              <a:t>wiedzy </a:t>
            </a:r>
            <a:r>
              <a:rPr sz="1200" spc="-5" dirty="0">
                <a:latin typeface="Arial"/>
                <a:cs typeface="Arial"/>
              </a:rPr>
              <a:t>często </a:t>
            </a:r>
            <a:r>
              <a:rPr sz="1200" dirty="0">
                <a:latin typeface="Arial"/>
                <a:cs typeface="Arial"/>
              </a:rPr>
              <a:t>są </a:t>
            </a:r>
            <a:r>
              <a:rPr sz="1200" spc="-5" dirty="0">
                <a:latin typeface="Arial"/>
                <a:cs typeface="Arial"/>
              </a:rPr>
              <a:t>zaangażowani </a:t>
            </a:r>
            <a:r>
              <a:rPr sz="1200" dirty="0">
                <a:latin typeface="Arial"/>
                <a:cs typeface="Arial"/>
              </a:rPr>
              <a:t>w </a:t>
            </a:r>
            <a:r>
              <a:rPr sz="1200" spc="-5" dirty="0">
                <a:latin typeface="Arial"/>
                <a:cs typeface="Arial"/>
              </a:rPr>
              <a:t>społeczny </a:t>
            </a:r>
            <a:r>
              <a:rPr sz="1200" dirty="0">
                <a:latin typeface="Arial"/>
                <a:cs typeface="Arial"/>
              </a:rPr>
              <a:t>aspekt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gry.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Killers </a:t>
            </a:r>
            <a:r>
              <a:rPr sz="1200" dirty="0">
                <a:latin typeface="Arial"/>
                <a:cs typeface="Arial"/>
              </a:rPr>
              <a:t>- </a:t>
            </a:r>
            <a:r>
              <a:rPr sz="1200" spc="-5" dirty="0">
                <a:latin typeface="Arial"/>
                <a:cs typeface="Arial"/>
              </a:rPr>
              <a:t>wolą prowokować </a:t>
            </a: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narzucać styl gry innym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graczom,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665" y="5798921"/>
            <a:ext cx="6358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Bartle, </a:t>
            </a:r>
            <a:r>
              <a:rPr sz="1200" dirty="0">
                <a:latin typeface="Arial"/>
                <a:cs typeface="Arial"/>
              </a:rPr>
              <a:t>R. Hearts, clubs, </a:t>
            </a:r>
            <a:r>
              <a:rPr sz="1200" spc="-5" dirty="0">
                <a:latin typeface="Arial"/>
                <a:cs typeface="Arial"/>
              </a:rPr>
              <a:t>diamonds, spades: Players </a:t>
            </a:r>
            <a:r>
              <a:rPr sz="1200" spc="-10" dirty="0">
                <a:latin typeface="Arial"/>
                <a:cs typeface="Arial"/>
              </a:rPr>
              <a:t>who </a:t>
            </a:r>
            <a:r>
              <a:rPr sz="1200" dirty="0">
                <a:latin typeface="Arial"/>
                <a:cs typeface="Arial"/>
              </a:rPr>
              <a:t>suit </a:t>
            </a:r>
            <a:r>
              <a:rPr sz="1200" spc="-5" dirty="0">
                <a:latin typeface="Arial"/>
                <a:cs typeface="Arial"/>
              </a:rPr>
              <a:t>MUDs. </a:t>
            </a:r>
            <a:r>
              <a:rPr sz="1200" dirty="0">
                <a:latin typeface="Arial"/>
                <a:cs typeface="Arial"/>
              </a:rPr>
              <a:t>J. </a:t>
            </a:r>
            <a:r>
              <a:rPr sz="1200" spc="-5" dirty="0">
                <a:latin typeface="Arial"/>
                <a:cs typeface="Arial"/>
              </a:rPr>
              <a:t>MUD </a:t>
            </a:r>
            <a:r>
              <a:rPr sz="1200" dirty="0">
                <a:latin typeface="Arial"/>
                <a:cs typeface="Arial"/>
              </a:rPr>
              <a:t>Res. </a:t>
            </a:r>
            <a:r>
              <a:rPr sz="1200" spc="-5" dirty="0">
                <a:latin typeface="Arial"/>
                <a:cs typeface="Arial"/>
              </a:rPr>
              <a:t>1996, </a:t>
            </a:r>
            <a:r>
              <a:rPr sz="1200" dirty="0">
                <a:latin typeface="Arial"/>
                <a:cs typeface="Arial"/>
              </a:rPr>
              <a:t>1,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19.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7376" y="1085347"/>
            <a:ext cx="3496693" cy="2090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9198" y="344881"/>
            <a:ext cx="5060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Afordancje w</a:t>
            </a:r>
            <a:r>
              <a:rPr spc="-45" dirty="0"/>
              <a:t> </a:t>
            </a:r>
            <a:r>
              <a:rPr spc="10" dirty="0"/>
              <a:t>grywalizacji</a:t>
            </a:r>
          </a:p>
        </p:txBody>
      </p:sp>
      <p:sp>
        <p:nvSpPr>
          <p:cNvPr id="3" name="object 3"/>
          <p:cNvSpPr/>
          <p:nvPr/>
        </p:nvSpPr>
        <p:spPr>
          <a:xfrm>
            <a:off x="474992" y="1138957"/>
            <a:ext cx="3554959" cy="2649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2437" y="5690717"/>
            <a:ext cx="81089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Hamari, J., </a:t>
            </a:r>
            <a:r>
              <a:rPr sz="1200" spc="-5" dirty="0">
                <a:latin typeface="Arial"/>
                <a:cs typeface="Arial"/>
              </a:rPr>
              <a:t>Koivisto, </a:t>
            </a:r>
            <a:r>
              <a:rPr sz="1200" dirty="0">
                <a:latin typeface="Arial"/>
                <a:cs typeface="Arial"/>
              </a:rPr>
              <a:t>J., &amp; Sarsa, </a:t>
            </a:r>
            <a:r>
              <a:rPr sz="1200" spc="-5" dirty="0">
                <a:latin typeface="Arial"/>
                <a:cs typeface="Arial"/>
              </a:rPr>
              <a:t>H. </a:t>
            </a:r>
            <a:r>
              <a:rPr sz="1200" dirty="0">
                <a:latin typeface="Arial"/>
                <a:cs typeface="Arial"/>
              </a:rPr>
              <a:t>(2014, </a:t>
            </a:r>
            <a:r>
              <a:rPr sz="1200" spc="-5" dirty="0">
                <a:latin typeface="Arial"/>
                <a:cs typeface="Arial"/>
              </a:rPr>
              <a:t>January). </a:t>
            </a:r>
            <a:r>
              <a:rPr sz="1200" dirty="0">
                <a:latin typeface="Arial"/>
                <a:cs typeface="Arial"/>
              </a:rPr>
              <a:t>Does </a:t>
            </a:r>
            <a:r>
              <a:rPr sz="1200" spc="-5" dirty="0">
                <a:latin typeface="Arial"/>
                <a:cs typeface="Arial"/>
              </a:rPr>
              <a:t>gamification work?--a literature review </a:t>
            </a:r>
            <a:r>
              <a:rPr sz="1200" dirty="0">
                <a:latin typeface="Arial"/>
                <a:cs typeface="Arial"/>
              </a:rPr>
              <a:t>of empirical studies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gamification. </a:t>
            </a:r>
            <a:r>
              <a:rPr sz="1200" dirty="0">
                <a:latin typeface="Arial"/>
                <a:cs typeface="Arial"/>
              </a:rPr>
              <a:t>In 2014 </a:t>
            </a:r>
            <a:r>
              <a:rPr sz="1200" spc="-5" dirty="0">
                <a:latin typeface="Arial"/>
                <a:cs typeface="Arial"/>
              </a:rPr>
              <a:t>47th Hawaii international conference on system sciences </a:t>
            </a:r>
            <a:r>
              <a:rPr sz="1200" dirty="0">
                <a:latin typeface="Arial"/>
                <a:cs typeface="Arial"/>
              </a:rPr>
              <a:t>(pp. 3025-3034).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Ieee.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43628" y="1124711"/>
            <a:ext cx="3535679" cy="2758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938" y="913784"/>
            <a:ext cx="7706426" cy="4451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504240" y="862330"/>
            <a:ext cx="7896225" cy="4355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Samsung Nation to element serwisu internetowego firmy Samsung  mający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dirty="0">
                <a:latin typeface="Arial"/>
                <a:cs typeface="Arial"/>
              </a:rPr>
              <a:t>celu zwiększenie </a:t>
            </a:r>
            <a:r>
              <a:rPr sz="2000" spc="-5" dirty="0">
                <a:latin typeface="Arial"/>
                <a:cs typeface="Arial"/>
              </a:rPr>
              <a:t>liczby </a:t>
            </a:r>
            <a:r>
              <a:rPr sz="2000" dirty="0">
                <a:latin typeface="Arial"/>
                <a:cs typeface="Arial"/>
              </a:rPr>
              <a:t>osób </a:t>
            </a:r>
            <a:r>
              <a:rPr sz="2000" spc="-5" dirty="0">
                <a:latin typeface="Arial"/>
                <a:cs typeface="Arial"/>
              </a:rPr>
              <a:t>regularnie </a:t>
            </a:r>
            <a:r>
              <a:rPr sz="2000" dirty="0">
                <a:latin typeface="Arial"/>
                <a:cs typeface="Arial"/>
              </a:rPr>
              <a:t>odwiedzających  stronę i spędzających </a:t>
            </a:r>
            <a:r>
              <a:rPr sz="2000" spc="-5" dirty="0">
                <a:latin typeface="Arial"/>
                <a:cs typeface="Arial"/>
              </a:rPr>
              <a:t>na niej jak najwięcej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czasu.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4965" marR="290830" indent="-342900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4965" algn="l"/>
                <a:tab pos="355600" algn="l"/>
                <a:tab pos="3217545" algn="l"/>
              </a:tabLst>
            </a:pPr>
            <a:r>
              <a:rPr sz="2000" dirty="0">
                <a:latin typeface="Arial"/>
                <a:cs typeface="Arial"/>
              </a:rPr>
              <a:t>Samsung dążył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tego,	aby użytkownicy wykonywali </a:t>
            </a:r>
            <a:r>
              <a:rPr sz="2000" dirty="0">
                <a:latin typeface="Arial"/>
                <a:cs typeface="Arial"/>
              </a:rPr>
              <a:t>określone  czynności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dirty="0">
                <a:latin typeface="Arial"/>
                <a:cs typeface="Arial"/>
              </a:rPr>
              <a:t>stronie: </a:t>
            </a:r>
            <a:r>
              <a:rPr sz="2000" spc="-5" dirty="0">
                <a:latin typeface="Arial"/>
                <a:cs typeface="Arial"/>
              </a:rPr>
              <a:t>przeglądali produkty, pisali </a:t>
            </a:r>
            <a:r>
              <a:rPr sz="2000" dirty="0">
                <a:latin typeface="Arial"/>
                <a:cs typeface="Arial"/>
              </a:rPr>
              <a:t>recenzje,  przygotowywali </a:t>
            </a:r>
            <a:r>
              <a:rPr sz="2000" spc="-5" dirty="0">
                <a:latin typeface="Arial"/>
                <a:cs typeface="Arial"/>
              </a:rPr>
              <a:t>nagrania </a:t>
            </a:r>
            <a:r>
              <a:rPr sz="2000" dirty="0">
                <a:latin typeface="Arial"/>
                <a:cs typeface="Arial"/>
              </a:rPr>
              <a:t>związane z reklamą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produktów.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4965" marR="1844039" indent="-342900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Każda z </a:t>
            </a:r>
            <a:r>
              <a:rPr sz="2000" spc="-5" dirty="0">
                <a:latin typeface="Arial"/>
                <a:cs typeface="Arial"/>
              </a:rPr>
              <a:t>tych </a:t>
            </a:r>
            <a:r>
              <a:rPr sz="2000" dirty="0">
                <a:latin typeface="Arial"/>
                <a:cs typeface="Arial"/>
              </a:rPr>
              <a:t>czynności </a:t>
            </a:r>
            <a:r>
              <a:rPr sz="2000" spc="-5" dirty="0">
                <a:latin typeface="Arial"/>
                <a:cs typeface="Arial"/>
              </a:rPr>
              <a:t>nagradzana była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punktami  wykorzystywanymi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w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rankingach.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Dochodzą także różne odznaki, </a:t>
            </a:r>
            <a:r>
              <a:rPr sz="2000" spc="-5" dirty="0">
                <a:latin typeface="Arial"/>
                <a:cs typeface="Arial"/>
              </a:rPr>
              <a:t>wyzwania 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osiągnięcia.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59" y="478862"/>
            <a:ext cx="8279892" cy="5412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374" y="5229605"/>
            <a:ext cx="3310254" cy="216535"/>
          </a:xfrm>
          <a:custGeom>
            <a:avLst/>
            <a:gdLst/>
            <a:ahLst/>
            <a:cxnLst/>
            <a:rect l="l" t="t" r="r" b="b"/>
            <a:pathLst>
              <a:path w="3310254" h="216535">
                <a:moveTo>
                  <a:pt x="0" y="216408"/>
                </a:moveTo>
                <a:lnTo>
                  <a:pt x="3310128" y="216408"/>
                </a:lnTo>
                <a:lnTo>
                  <a:pt x="331012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404" y="908303"/>
            <a:ext cx="8013192" cy="4968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329590" y="717930"/>
            <a:ext cx="7997190" cy="500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Nike+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89583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 </a:t>
            </a:r>
            <a:r>
              <a:rPr sz="2400" spc="-5" dirty="0">
                <a:latin typeface="Arial"/>
                <a:cs typeface="Arial"/>
              </a:rPr>
              <a:t>butach zamontowany jest akcelerometr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połączony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z </a:t>
            </a:r>
            <a:r>
              <a:rPr sz="2400" spc="-5" dirty="0">
                <a:latin typeface="Arial"/>
                <a:cs typeface="Arial"/>
              </a:rPr>
              <a:t>aplikacją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mobilną.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89583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Przed użytkownikiem stawiane </a:t>
            </a:r>
            <a:r>
              <a:rPr sz="2400" dirty="0">
                <a:latin typeface="Arial"/>
                <a:cs typeface="Arial"/>
              </a:rPr>
              <a:t>są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poszczególne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zadania, liczone </a:t>
            </a:r>
            <a:r>
              <a:rPr sz="2400" dirty="0">
                <a:latin typeface="Arial"/>
                <a:cs typeface="Arial"/>
              </a:rPr>
              <a:t>są </a:t>
            </a:r>
            <a:r>
              <a:rPr sz="2400" spc="-5" dirty="0">
                <a:latin typeface="Arial"/>
                <a:cs typeface="Arial"/>
              </a:rPr>
              <a:t>kilometry,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osiągnięcia.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FFCC00"/>
              </a:buClr>
              <a:buSzPct val="89583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nie jest gra lecz aplikacja związana </a:t>
            </a:r>
            <a:r>
              <a:rPr sz="2400" dirty="0">
                <a:latin typeface="Arial"/>
                <a:cs typeface="Arial"/>
              </a:rPr>
              <a:t>z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bieganiem.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Font typeface="Wingdings"/>
              <a:buChar char=""/>
            </a:pPr>
            <a:endParaRPr sz="35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FFCC00"/>
              </a:buClr>
              <a:buSzPct val="89583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spc="-10" dirty="0">
                <a:latin typeface="Arial"/>
                <a:cs typeface="Arial"/>
              </a:rPr>
              <a:t>Bieganie </a:t>
            </a:r>
            <a:r>
              <a:rPr sz="2400" spc="-5" dirty="0">
                <a:latin typeface="Arial"/>
                <a:cs typeface="Arial"/>
              </a:rPr>
              <a:t>odbywa </a:t>
            </a:r>
            <a:r>
              <a:rPr sz="2400" dirty="0">
                <a:latin typeface="Arial"/>
                <a:cs typeface="Arial"/>
              </a:rPr>
              <a:t>się </a:t>
            </a:r>
            <a:r>
              <a:rPr sz="2400" spc="-5" dirty="0">
                <a:latin typeface="Arial"/>
                <a:cs typeface="Arial"/>
              </a:rPr>
              <a:t>naprawdę, ale </a:t>
            </a:r>
            <a:r>
              <a:rPr sz="2400" dirty="0">
                <a:latin typeface="Arial"/>
                <a:cs typeface="Arial"/>
              </a:rPr>
              <a:t>motywacja </a:t>
            </a:r>
            <a:r>
              <a:rPr sz="2400" spc="-5" dirty="0">
                <a:latin typeface="Arial"/>
                <a:cs typeface="Arial"/>
              </a:rPr>
              <a:t>pochodzi  </a:t>
            </a:r>
            <a:r>
              <a:rPr sz="2400" dirty="0">
                <a:latin typeface="Arial"/>
                <a:cs typeface="Arial"/>
              </a:rPr>
              <a:t>z </a:t>
            </a:r>
            <a:r>
              <a:rPr sz="2400" spc="-5" dirty="0">
                <a:latin typeface="Arial"/>
                <a:cs typeface="Arial"/>
              </a:rPr>
              <a:t>innych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źródeł.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7714" y="408178"/>
            <a:ext cx="1681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Przykład</a:t>
            </a:r>
          </a:p>
        </p:txBody>
      </p:sp>
      <p:sp>
        <p:nvSpPr>
          <p:cNvPr id="3" name="object 3"/>
          <p:cNvSpPr/>
          <p:nvPr/>
        </p:nvSpPr>
        <p:spPr>
          <a:xfrm>
            <a:off x="1476755" y="1629155"/>
            <a:ext cx="6190488" cy="415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535940" y="1294638"/>
            <a:ext cx="7877809" cy="2404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Gra </a:t>
            </a:r>
            <a:r>
              <a:rPr sz="2000" spc="-5" dirty="0">
                <a:latin typeface="Arial"/>
                <a:cs typeface="Arial"/>
              </a:rPr>
              <a:t>dodaje kolejny wymiar do </a:t>
            </a:r>
            <a:r>
              <a:rPr sz="2000" dirty="0">
                <a:latin typeface="Arial"/>
                <a:cs typeface="Arial"/>
              </a:rPr>
              <a:t>czynności </a:t>
            </a:r>
            <a:r>
              <a:rPr sz="2000" spc="-5" dirty="0">
                <a:latin typeface="Arial"/>
                <a:cs typeface="Arial"/>
              </a:rPr>
              <a:t>biegania </a:t>
            </a:r>
            <a:r>
              <a:rPr sz="2000" dirty="0">
                <a:latin typeface="Arial"/>
                <a:cs typeface="Arial"/>
              </a:rPr>
              <a:t>poprzez </a:t>
            </a:r>
            <a:r>
              <a:rPr sz="2000" spc="-5" dirty="0">
                <a:latin typeface="Arial"/>
                <a:cs typeface="Arial"/>
              </a:rPr>
              <a:t>nadanie  </a:t>
            </a:r>
            <a:r>
              <a:rPr sz="2000" dirty="0">
                <a:latin typeface="Arial"/>
                <a:cs typeface="Arial"/>
              </a:rPr>
              <a:t>mu kontekstu fabularnego – uciekania przed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zombie.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Gra </a:t>
            </a:r>
            <a:r>
              <a:rPr sz="2000" spc="-5" dirty="0">
                <a:latin typeface="Arial"/>
                <a:cs typeface="Arial"/>
              </a:rPr>
              <a:t>notyfikuje </a:t>
            </a:r>
            <a:r>
              <a:rPr sz="2000" dirty="0">
                <a:latin typeface="Arial"/>
                <a:cs typeface="Arial"/>
              </a:rPr>
              <a:t>o rozmieszczeniu zombie i </a:t>
            </a:r>
            <a:r>
              <a:rPr sz="2000" spc="-5" dirty="0">
                <a:latin typeface="Arial"/>
                <a:cs typeface="Arial"/>
              </a:rPr>
              <a:t>odległości od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nich.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5600" marR="807085" indent="-343535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W rzeczywistości użytkownik nadal </a:t>
            </a:r>
            <a:r>
              <a:rPr sz="2000" spc="-5" dirty="0">
                <a:latin typeface="Arial"/>
                <a:cs typeface="Arial"/>
              </a:rPr>
              <a:t>biegnie, ale </a:t>
            </a:r>
            <a:r>
              <a:rPr sz="2000" dirty="0">
                <a:latin typeface="Arial"/>
                <a:cs typeface="Arial"/>
              </a:rPr>
              <a:t>w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wirtualnej  przestrzeni </a:t>
            </a:r>
            <a:r>
              <a:rPr sz="2000" spc="-5" dirty="0">
                <a:latin typeface="Arial"/>
                <a:cs typeface="Arial"/>
              </a:rPr>
              <a:t>jest </a:t>
            </a:r>
            <a:r>
              <a:rPr sz="2000" dirty="0">
                <a:latin typeface="Arial"/>
                <a:cs typeface="Arial"/>
              </a:rPr>
              <a:t>to ucieczka przed krwiożerczymi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stworami.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07714" y="408178"/>
            <a:ext cx="1681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Przykład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611" y="405384"/>
            <a:ext cx="8074609" cy="5778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4126" y="408178"/>
            <a:ext cx="2710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Elementy</a:t>
            </a:r>
            <a:r>
              <a:rPr spc="-40" dirty="0"/>
              <a:t> </a:t>
            </a:r>
            <a:r>
              <a:rPr spc="-5" dirty="0"/>
              <a:t>gier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15365"/>
            <a:ext cx="795020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Wykorzystywanie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elementów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gier</a:t>
            </a:r>
            <a:r>
              <a:rPr sz="1600" spc="-5" dirty="0">
                <a:latin typeface="Arial"/>
                <a:cs typeface="Arial"/>
              </a:rPr>
              <a:t> (tablice rekordów, osiągnięcia, </a:t>
            </a:r>
            <a:r>
              <a:rPr sz="1600" spc="-10" dirty="0">
                <a:latin typeface="Arial"/>
                <a:cs typeface="Arial"/>
              </a:rPr>
              <a:t>wyzwania </a:t>
            </a:r>
            <a:r>
              <a:rPr sz="1600" spc="-5" dirty="0">
                <a:latin typeface="Arial"/>
                <a:cs typeface="Arial"/>
              </a:rPr>
              <a:t>itd.) i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technik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projektowania gier </a:t>
            </a:r>
            <a:r>
              <a:rPr sz="1600" spc="-5" dirty="0">
                <a:latin typeface="Arial"/>
                <a:cs typeface="Arial"/>
              </a:rPr>
              <a:t>w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sytuacjach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niezwiązanych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z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grą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mające na celu zwiększenie  </a:t>
            </a:r>
            <a:r>
              <a:rPr sz="1600" spc="-10" dirty="0">
                <a:latin typeface="Arial"/>
                <a:cs typeface="Arial"/>
              </a:rPr>
              <a:t>zaangażowania odbiorcy </a:t>
            </a:r>
            <a:r>
              <a:rPr sz="1600" spc="-5" dirty="0">
                <a:latin typeface="Arial"/>
                <a:cs typeface="Arial"/>
              </a:rPr>
              <a:t>i </a:t>
            </a:r>
            <a:r>
              <a:rPr sz="1600" spc="-10" dirty="0">
                <a:latin typeface="Arial"/>
                <a:cs typeface="Arial"/>
              </a:rPr>
              <a:t>wypłynięcia </a:t>
            </a:r>
            <a:r>
              <a:rPr sz="1600" spc="-5" dirty="0">
                <a:latin typeface="Arial"/>
                <a:cs typeface="Arial"/>
              </a:rPr>
              <a:t>na jego </a:t>
            </a:r>
            <a:r>
              <a:rPr sz="1600" spc="-10" dirty="0">
                <a:latin typeface="Arial"/>
                <a:cs typeface="Arial"/>
              </a:rPr>
              <a:t>zachowanie. </a:t>
            </a:r>
            <a:r>
              <a:rPr sz="1600" spc="-5" dirty="0">
                <a:latin typeface="Arial"/>
                <a:cs typeface="Arial"/>
              </a:rPr>
              <a:t>Elementy gier w </a:t>
            </a:r>
            <a:r>
              <a:rPr sz="1600" dirty="0">
                <a:latin typeface="Arial"/>
                <a:cs typeface="Arial"/>
              </a:rPr>
              <a:t>gamifikacji  </a:t>
            </a:r>
            <a:r>
              <a:rPr sz="1600" spc="-5" dirty="0">
                <a:latin typeface="Arial"/>
                <a:cs typeface="Arial"/>
              </a:rPr>
              <a:t>to, </a:t>
            </a:r>
            <a:r>
              <a:rPr sz="1600" spc="-10" dirty="0">
                <a:latin typeface="Arial"/>
                <a:cs typeface="Arial"/>
              </a:rPr>
              <a:t>pewne </a:t>
            </a:r>
            <a:r>
              <a:rPr sz="1600" spc="-5" dirty="0">
                <a:latin typeface="Arial"/>
                <a:cs typeface="Arial"/>
              </a:rPr>
              <a:t>stałe </a:t>
            </a:r>
            <a:r>
              <a:rPr sz="1600" spc="-10" dirty="0">
                <a:latin typeface="Arial"/>
                <a:cs typeface="Arial"/>
              </a:rPr>
              <a:t>elementy </a:t>
            </a:r>
            <a:r>
              <a:rPr sz="1600" spc="-5" dirty="0">
                <a:latin typeface="Arial"/>
                <a:cs typeface="Arial"/>
              </a:rPr>
              <a:t>i szablony </a:t>
            </a:r>
            <a:r>
              <a:rPr sz="1600" spc="-10" dirty="0">
                <a:latin typeface="Arial"/>
                <a:cs typeface="Arial"/>
              </a:rPr>
              <a:t>pojawiające </a:t>
            </a:r>
            <a:r>
              <a:rPr sz="1600" spc="-5" dirty="0">
                <a:latin typeface="Arial"/>
                <a:cs typeface="Arial"/>
              </a:rPr>
              <a:t>w </a:t>
            </a:r>
            <a:r>
              <a:rPr sz="1600" spc="-15" dirty="0">
                <a:latin typeface="Arial"/>
                <a:cs typeface="Arial"/>
              </a:rPr>
              <a:t>typowych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grach.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687" y="2348483"/>
            <a:ext cx="4322064" cy="2586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1579" y="2348483"/>
            <a:ext cx="3665220" cy="3122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600" y="830238"/>
            <a:ext cx="6501367" cy="5163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3001" y="408178"/>
            <a:ext cx="5469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Techniki projektowania</a:t>
            </a:r>
            <a:r>
              <a:rPr spc="30" dirty="0"/>
              <a:t> </a:t>
            </a:r>
            <a:r>
              <a:rPr spc="-5" dirty="0"/>
              <a:t>gier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032480"/>
            <a:ext cx="8063230" cy="41713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Podejście </a:t>
            </a:r>
            <a:r>
              <a:rPr sz="2000" spc="-5" dirty="0">
                <a:latin typeface="Arial"/>
                <a:cs typeface="Arial"/>
              </a:rPr>
              <a:t>artystyczne do tworzenia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gier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Sposoby </a:t>
            </a:r>
            <a:r>
              <a:rPr sz="2000" dirty="0">
                <a:latin typeface="Arial"/>
                <a:cs typeface="Arial"/>
              </a:rPr>
              <a:t>rozwiązywania </a:t>
            </a:r>
            <a:r>
              <a:rPr sz="2000" spc="-5" dirty="0">
                <a:latin typeface="Arial"/>
                <a:cs typeface="Arial"/>
              </a:rPr>
              <a:t>poszczególnych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problemów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4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Sposób </a:t>
            </a:r>
            <a:r>
              <a:rPr sz="2000" spc="-5" dirty="0">
                <a:latin typeface="Arial"/>
                <a:cs typeface="Arial"/>
              </a:rPr>
              <a:t>myślenia jak </a:t>
            </a:r>
            <a:r>
              <a:rPr sz="2000" dirty="0">
                <a:latin typeface="Arial"/>
                <a:cs typeface="Arial"/>
              </a:rPr>
              <a:t>twórca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gier:</a:t>
            </a:r>
            <a:endParaRPr sz="2000">
              <a:latin typeface="Arial"/>
              <a:cs typeface="Arial"/>
            </a:endParaRPr>
          </a:p>
          <a:p>
            <a:pPr marL="355600" marR="5080" lvl="1">
              <a:lnSpc>
                <a:spcPct val="100000"/>
              </a:lnSpc>
              <a:buChar char="-"/>
              <a:tabLst>
                <a:tab pos="509905" algn="l"/>
              </a:tabLst>
            </a:pPr>
            <a:r>
              <a:rPr sz="2000" spc="-5" dirty="0">
                <a:latin typeface="Arial"/>
                <a:cs typeface="Arial"/>
              </a:rPr>
              <a:t>inne myślenie niż </a:t>
            </a:r>
            <a:r>
              <a:rPr sz="2000" dirty="0">
                <a:latin typeface="Arial"/>
                <a:cs typeface="Arial"/>
              </a:rPr>
              <a:t>gracz, który skupia się </a:t>
            </a:r>
            <a:r>
              <a:rPr sz="2000" spc="-5" dirty="0">
                <a:latin typeface="Arial"/>
                <a:cs typeface="Arial"/>
              </a:rPr>
              <a:t>na efekcie </a:t>
            </a:r>
            <a:r>
              <a:rPr sz="2000" dirty="0">
                <a:latin typeface="Arial"/>
                <a:cs typeface="Arial"/>
              </a:rPr>
              <a:t>podczas </a:t>
            </a:r>
            <a:r>
              <a:rPr sz="2000" spc="-5" dirty="0">
                <a:latin typeface="Arial"/>
                <a:cs typeface="Arial"/>
              </a:rPr>
              <a:t>gdy  </a:t>
            </a:r>
            <a:r>
              <a:rPr sz="2000" dirty="0">
                <a:latin typeface="Arial"/>
                <a:cs typeface="Arial"/>
              </a:rPr>
              <a:t>twórca zastanawia się </a:t>
            </a:r>
            <a:r>
              <a:rPr sz="2000" spc="-5" dirty="0">
                <a:latin typeface="Arial"/>
                <a:cs typeface="Arial"/>
              </a:rPr>
              <a:t>jakich </a:t>
            </a:r>
            <a:r>
              <a:rPr sz="2000" dirty="0">
                <a:latin typeface="Arial"/>
                <a:cs typeface="Arial"/>
              </a:rPr>
              <a:t>narzędzi użyć, </a:t>
            </a:r>
            <a:r>
              <a:rPr sz="2000" spc="-5" dirty="0">
                <a:latin typeface="Arial"/>
                <a:cs typeface="Arial"/>
              </a:rPr>
              <a:t>aby </a:t>
            </a:r>
            <a:r>
              <a:rPr sz="2000" dirty="0">
                <a:latin typeface="Arial"/>
                <a:cs typeface="Arial"/>
              </a:rPr>
              <a:t>osiągną</a:t>
            </a:r>
            <a:r>
              <a:rPr sz="1800" dirty="0">
                <a:latin typeface="Arial"/>
                <a:cs typeface="Arial"/>
              </a:rPr>
              <a:t>ć </a:t>
            </a:r>
            <a:r>
              <a:rPr sz="2000" dirty="0">
                <a:latin typeface="Arial"/>
                <a:cs typeface="Arial"/>
              </a:rPr>
              <a:t>dany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efekt</a:t>
            </a:r>
            <a:endParaRPr sz="2000">
              <a:latin typeface="Arial"/>
              <a:cs typeface="Arial"/>
            </a:endParaRPr>
          </a:p>
          <a:p>
            <a:pPr marL="509270" lvl="1" indent="-154305">
              <a:lnSpc>
                <a:spcPct val="100000"/>
              </a:lnSpc>
              <a:spcBef>
                <a:spcPts val="480"/>
              </a:spcBef>
              <a:buChar char="-"/>
              <a:tabLst>
                <a:tab pos="509905" algn="l"/>
              </a:tabLst>
            </a:pPr>
            <a:r>
              <a:rPr sz="2000" spc="-5" dirty="0">
                <a:latin typeface="Arial"/>
                <a:cs typeface="Arial"/>
              </a:rPr>
              <a:t>patrzenie na odbiorcę jako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gracza</a:t>
            </a:r>
            <a:endParaRPr sz="2000">
              <a:latin typeface="Arial"/>
              <a:cs typeface="Arial"/>
            </a:endParaRPr>
          </a:p>
          <a:p>
            <a:pPr marL="509270" lvl="1" indent="-154305">
              <a:lnSpc>
                <a:spcPct val="100000"/>
              </a:lnSpc>
              <a:spcBef>
                <a:spcPts val="480"/>
              </a:spcBef>
              <a:buChar char="-"/>
              <a:tabLst>
                <a:tab pos="509905" algn="l"/>
              </a:tabLst>
            </a:pPr>
            <a:r>
              <a:rPr sz="2000" dirty="0">
                <a:latin typeface="Arial"/>
                <a:cs typeface="Arial"/>
              </a:rPr>
              <a:t>gracze są </a:t>
            </a:r>
            <a:r>
              <a:rPr sz="2000" spc="-5" dirty="0">
                <a:latin typeface="Arial"/>
                <a:cs typeface="Arial"/>
              </a:rPr>
              <a:t>centrum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gry</a:t>
            </a:r>
            <a:endParaRPr sz="2000">
              <a:latin typeface="Arial"/>
              <a:cs typeface="Arial"/>
            </a:endParaRPr>
          </a:p>
          <a:p>
            <a:pPr marL="509270" lvl="1" indent="-154305">
              <a:lnSpc>
                <a:spcPct val="100000"/>
              </a:lnSpc>
              <a:spcBef>
                <a:spcPts val="480"/>
              </a:spcBef>
              <a:buChar char="-"/>
              <a:tabLst>
                <a:tab pos="509905" algn="l"/>
              </a:tabLst>
            </a:pPr>
            <a:r>
              <a:rPr sz="2000" dirty="0">
                <a:latin typeface="Arial"/>
                <a:cs typeface="Arial"/>
              </a:rPr>
              <a:t>gracze muszą mieć poczucie </a:t>
            </a:r>
            <a:r>
              <a:rPr sz="2000" spc="-5" dirty="0">
                <a:latin typeface="Arial"/>
                <a:cs typeface="Arial"/>
              </a:rPr>
              <a:t>kontroli nad konkretnymi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aspektami</a:t>
            </a:r>
            <a:endParaRPr sz="2000">
              <a:latin typeface="Arial"/>
              <a:cs typeface="Arial"/>
            </a:endParaRPr>
          </a:p>
          <a:p>
            <a:pPr marL="509270" lvl="1" indent="-154305">
              <a:lnSpc>
                <a:spcPct val="100000"/>
              </a:lnSpc>
              <a:spcBef>
                <a:spcPts val="480"/>
              </a:spcBef>
              <a:buChar char="-"/>
              <a:tabLst>
                <a:tab pos="509905" algn="l"/>
              </a:tabLst>
            </a:pPr>
            <a:r>
              <a:rPr sz="2000" dirty="0">
                <a:latin typeface="Arial"/>
                <a:cs typeface="Arial"/>
              </a:rPr>
              <a:t>gracze </a:t>
            </a:r>
            <a:r>
              <a:rPr sz="2000" spc="-5" dirty="0">
                <a:latin typeface="Arial"/>
                <a:cs typeface="Arial"/>
              </a:rPr>
              <a:t>grają </a:t>
            </a:r>
            <a:r>
              <a:rPr sz="2000" dirty="0">
                <a:latin typeface="Arial"/>
                <a:cs typeface="Arial"/>
              </a:rPr>
              <a:t>(i odczuwają z </a:t>
            </a:r>
            <a:r>
              <a:rPr sz="2000" spc="-5" dirty="0">
                <a:latin typeface="Arial"/>
                <a:cs typeface="Arial"/>
              </a:rPr>
              <a:t>tego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przyjemność)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-"/>
            </a:pPr>
            <a:endParaRPr sz="2500">
              <a:latin typeface="Arial"/>
              <a:cs typeface="Arial"/>
            </a:endParaRPr>
          </a:p>
          <a:p>
            <a:pPr marL="1080770" lvl="2" indent="-154305">
              <a:lnSpc>
                <a:spcPct val="100000"/>
              </a:lnSpc>
              <a:spcBef>
                <a:spcPts val="5"/>
              </a:spcBef>
              <a:buChar char="-"/>
              <a:tabLst>
                <a:tab pos="1081405" algn="l"/>
              </a:tabLst>
            </a:pPr>
            <a:r>
              <a:rPr sz="2000" spc="-5" dirty="0">
                <a:latin typeface="Arial"/>
                <a:cs typeface="Arial"/>
              </a:rPr>
              <a:t>należy </a:t>
            </a:r>
            <a:r>
              <a:rPr sz="2000" dirty="0">
                <a:latin typeface="Arial"/>
                <a:cs typeface="Arial"/>
              </a:rPr>
              <a:t>sprawić </a:t>
            </a:r>
            <a:r>
              <a:rPr sz="2000" spc="-5" dirty="0">
                <a:latin typeface="Arial"/>
                <a:cs typeface="Arial"/>
              </a:rPr>
              <a:t>aby </a:t>
            </a:r>
            <a:r>
              <a:rPr sz="2000" dirty="0">
                <a:latin typeface="Arial"/>
                <a:cs typeface="Arial"/>
              </a:rPr>
              <a:t>gracze w prosty sposób zaczęli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grę</a:t>
            </a:r>
            <a:endParaRPr sz="2000">
              <a:latin typeface="Arial"/>
              <a:cs typeface="Arial"/>
            </a:endParaRPr>
          </a:p>
          <a:p>
            <a:pPr marL="1080770" lvl="2" indent="-154305">
              <a:lnSpc>
                <a:spcPct val="100000"/>
              </a:lnSpc>
              <a:buChar char="-"/>
              <a:tabLst>
                <a:tab pos="1081405" algn="l"/>
              </a:tabLst>
            </a:pPr>
            <a:r>
              <a:rPr sz="2000" spc="-5" dirty="0">
                <a:latin typeface="Arial"/>
                <a:cs typeface="Arial"/>
              </a:rPr>
              <a:t>należy </a:t>
            </a:r>
            <a:r>
              <a:rPr sz="2000" dirty="0">
                <a:latin typeface="Arial"/>
                <a:cs typeface="Arial"/>
              </a:rPr>
              <a:t>sprawić </a:t>
            </a:r>
            <a:r>
              <a:rPr sz="2000" spc="-5" dirty="0">
                <a:latin typeface="Arial"/>
                <a:cs typeface="Arial"/>
              </a:rPr>
              <a:t>aby </a:t>
            </a:r>
            <a:r>
              <a:rPr sz="2000" dirty="0">
                <a:latin typeface="Arial"/>
                <a:cs typeface="Arial"/>
              </a:rPr>
              <a:t>gracze powracali i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kontynuowali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913" y="408178"/>
            <a:ext cx="5354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Kontekst </a:t>
            </a:r>
            <a:r>
              <a:rPr spc="-5" dirty="0"/>
              <a:t>niezwiązany z</a:t>
            </a:r>
            <a:r>
              <a:rPr spc="20" dirty="0"/>
              <a:t> </a:t>
            </a:r>
            <a:r>
              <a:rPr spc="-10" dirty="0"/>
              <a:t>grą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092453"/>
            <a:ext cx="7987030" cy="2586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Sukcesem w grze </a:t>
            </a:r>
            <a:r>
              <a:rPr sz="2000" spc="-5" dirty="0">
                <a:latin typeface="Arial"/>
                <a:cs typeface="Arial"/>
              </a:rPr>
              <a:t>jest jej ukończenie, zdobywanie </a:t>
            </a:r>
            <a:r>
              <a:rPr sz="2000" dirty="0">
                <a:latin typeface="Arial"/>
                <a:cs typeface="Arial"/>
              </a:rPr>
              <a:t>punktów, </a:t>
            </a:r>
            <a:r>
              <a:rPr sz="2000" spc="-5" dirty="0">
                <a:latin typeface="Arial"/>
                <a:cs typeface="Arial"/>
              </a:rPr>
              <a:t>wygrana </a:t>
            </a:r>
            <a:r>
              <a:rPr sz="2000" dirty="0">
                <a:latin typeface="Arial"/>
                <a:cs typeface="Arial"/>
              </a:rPr>
              <a:t>–  chociaż </a:t>
            </a:r>
            <a:r>
              <a:rPr sz="2000" spc="-5" dirty="0">
                <a:latin typeface="Arial"/>
                <a:cs typeface="Arial"/>
              </a:rPr>
              <a:t>ostatecznie </a:t>
            </a:r>
            <a:r>
              <a:rPr sz="2000" dirty="0">
                <a:latin typeface="Arial"/>
                <a:cs typeface="Arial"/>
              </a:rPr>
              <a:t>sprowadza się to do tego samego – </a:t>
            </a:r>
            <a:r>
              <a:rPr sz="2000" spc="-5" dirty="0">
                <a:latin typeface="Arial"/>
                <a:cs typeface="Arial"/>
              </a:rPr>
              <a:t>grania </a:t>
            </a:r>
            <a:r>
              <a:rPr sz="2000" dirty="0">
                <a:latin typeface="Arial"/>
                <a:cs typeface="Arial"/>
              </a:rPr>
              <a:t>w </a:t>
            </a:r>
            <a:r>
              <a:rPr sz="2000" spc="-5" dirty="0">
                <a:latin typeface="Arial"/>
                <a:cs typeface="Arial"/>
              </a:rPr>
              <a:t>grę  dla przyjemności lub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rywalizacji.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 marR="514984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W przypadku kontekstu </a:t>
            </a:r>
            <a:r>
              <a:rPr sz="2000" spc="-5" dirty="0">
                <a:latin typeface="Arial"/>
                <a:cs typeface="Arial"/>
              </a:rPr>
              <a:t>niezwiązanego </a:t>
            </a:r>
            <a:r>
              <a:rPr sz="2000" dirty="0">
                <a:latin typeface="Arial"/>
                <a:cs typeface="Arial"/>
              </a:rPr>
              <a:t>nasze cele są </a:t>
            </a:r>
            <a:r>
              <a:rPr sz="2000" spc="-5" dirty="0">
                <a:latin typeface="Arial"/>
                <a:cs typeface="Arial"/>
              </a:rPr>
              <a:t>odmienne.  </a:t>
            </a:r>
            <a:r>
              <a:rPr sz="2000" dirty="0">
                <a:latin typeface="Arial"/>
                <a:cs typeface="Arial"/>
              </a:rPr>
              <a:t>Chcemy nauczyć się czegoś, poprawić naszą sprawność</a:t>
            </a:r>
            <a:r>
              <a:rPr sz="2000" spc="-2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fizyczną,  reklamować nasz </a:t>
            </a:r>
            <a:r>
              <a:rPr sz="2000" spc="-5" dirty="0">
                <a:latin typeface="Arial"/>
                <a:cs typeface="Arial"/>
              </a:rPr>
              <a:t>produkt, </a:t>
            </a:r>
            <a:r>
              <a:rPr sz="2000" dirty="0">
                <a:latin typeface="Arial"/>
                <a:cs typeface="Arial"/>
              </a:rPr>
              <a:t>zdobyć </a:t>
            </a:r>
            <a:r>
              <a:rPr sz="2000" spc="-5" dirty="0">
                <a:latin typeface="Arial"/>
                <a:cs typeface="Arial"/>
              </a:rPr>
              <a:t>pieniądze, nagrody, nawiązać  kontakty, </a:t>
            </a:r>
            <a:r>
              <a:rPr sz="2000" dirty="0">
                <a:latin typeface="Arial"/>
                <a:cs typeface="Arial"/>
              </a:rPr>
              <a:t>poszerzyć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horyzonty.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6602" y="408178"/>
            <a:ext cx="7680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Powszechne zastosowania</a:t>
            </a:r>
            <a:r>
              <a:rPr spc="75" dirty="0"/>
              <a:t> </a:t>
            </a:r>
            <a:r>
              <a:rPr spc="-10" dirty="0"/>
              <a:t>grywalizacji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042" y="1443050"/>
            <a:ext cx="75209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Arial"/>
                <a:cs typeface="Arial"/>
              </a:rPr>
              <a:t>W </a:t>
            </a:r>
            <a:r>
              <a:rPr sz="2000" dirty="0">
                <a:latin typeface="Arial"/>
                <a:cs typeface="Arial"/>
              </a:rPr>
              <a:t>praktyka biznesowej coraz bardziej popularna, stosowana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przez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coraz </a:t>
            </a:r>
            <a:r>
              <a:rPr sz="2000" spc="-5" dirty="0">
                <a:latin typeface="Arial"/>
                <a:cs typeface="Arial"/>
              </a:rPr>
              <a:t>więcej dużych korporacji </a:t>
            </a:r>
            <a:r>
              <a:rPr sz="2000" dirty="0">
                <a:latin typeface="Arial"/>
                <a:cs typeface="Arial"/>
              </a:rPr>
              <a:t>(i uważana za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skuteczną).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131" y="2350007"/>
            <a:ext cx="7810500" cy="3819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9032" y="408178"/>
            <a:ext cx="495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Skuteczność</a:t>
            </a:r>
            <a:r>
              <a:rPr spc="30" dirty="0"/>
              <a:t> </a:t>
            </a:r>
            <a:r>
              <a:rPr spc="-10" dirty="0"/>
              <a:t>grywalizacji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092453"/>
            <a:ext cx="7990840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Gry </a:t>
            </a:r>
            <a:r>
              <a:rPr sz="2000" spc="-5" dirty="0">
                <a:latin typeface="Arial"/>
                <a:cs typeface="Arial"/>
              </a:rPr>
              <a:t>potrafią </a:t>
            </a:r>
            <a:r>
              <a:rPr sz="2000" dirty="0">
                <a:latin typeface="Arial"/>
                <a:cs typeface="Arial"/>
              </a:rPr>
              <a:t>silnie </a:t>
            </a:r>
            <a:r>
              <a:rPr sz="2000" spc="-5" dirty="0">
                <a:latin typeface="Arial"/>
                <a:cs typeface="Arial"/>
              </a:rPr>
              <a:t>wpływać na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odbiorcę.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Wingdings"/>
              <a:buChar char="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Potrzebna jest </a:t>
            </a:r>
            <a:r>
              <a:rPr sz="2000" dirty="0">
                <a:latin typeface="Arial"/>
                <a:cs typeface="Arial"/>
              </a:rPr>
              <a:t>wiedza o </a:t>
            </a:r>
            <a:r>
              <a:rPr sz="2000" spc="-5" dirty="0">
                <a:latin typeface="Arial"/>
                <a:cs typeface="Arial"/>
              </a:rPr>
              <a:t>psychologii, </a:t>
            </a:r>
            <a:r>
              <a:rPr sz="2000" dirty="0">
                <a:latin typeface="Arial"/>
                <a:cs typeface="Arial"/>
              </a:rPr>
              <a:t>zachowaniach człowieka i </a:t>
            </a:r>
            <a:r>
              <a:rPr sz="2000" spc="-5" dirty="0">
                <a:latin typeface="Arial"/>
                <a:cs typeface="Arial"/>
              </a:rPr>
              <a:t>jego  dążeniach.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Wingdings"/>
              <a:buChar char="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Silne powiązanie </a:t>
            </a:r>
            <a:r>
              <a:rPr sz="2000" dirty="0">
                <a:latin typeface="Arial"/>
                <a:cs typeface="Arial"/>
              </a:rPr>
              <a:t>z </a:t>
            </a:r>
            <a:r>
              <a:rPr sz="2000" spc="-5" dirty="0">
                <a:latin typeface="Arial"/>
                <a:cs typeface="Arial"/>
              </a:rPr>
              <a:t>nowoczesnymi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technologiami.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Wingdings"/>
              <a:buChar char=""/>
            </a:pPr>
            <a:endParaRPr sz="2500">
              <a:latin typeface="Arial"/>
              <a:cs typeface="Arial"/>
            </a:endParaRPr>
          </a:p>
          <a:p>
            <a:pPr marL="355600" marR="88900" indent="-34353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Niektóre z mechanizmów grywalizacji </a:t>
            </a:r>
            <a:r>
              <a:rPr sz="2000" spc="-5" dirty="0">
                <a:latin typeface="Arial"/>
                <a:cs typeface="Arial"/>
              </a:rPr>
              <a:t>nie </a:t>
            </a:r>
            <a:r>
              <a:rPr sz="2000" dirty="0">
                <a:latin typeface="Arial"/>
                <a:cs typeface="Arial"/>
              </a:rPr>
              <a:t>są oczywiste i  wykorzystanie </a:t>
            </a:r>
            <a:r>
              <a:rPr sz="2000" spc="-5" dirty="0">
                <a:latin typeface="Arial"/>
                <a:cs typeface="Arial"/>
              </a:rPr>
              <a:t>ich efektywnie wymaga dużej </a:t>
            </a:r>
            <a:r>
              <a:rPr sz="2000" dirty="0">
                <a:latin typeface="Arial"/>
                <a:cs typeface="Arial"/>
              </a:rPr>
              <a:t>wiedzy i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kreatywności.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5600" marR="1216660" indent="-343535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Zrozumienie </a:t>
            </a:r>
            <a:r>
              <a:rPr sz="2000" spc="-5" dirty="0">
                <a:latin typeface="Arial"/>
                <a:cs typeface="Arial"/>
              </a:rPr>
              <a:t>schematów działania </a:t>
            </a:r>
            <a:r>
              <a:rPr sz="2000" dirty="0">
                <a:latin typeface="Arial"/>
                <a:cs typeface="Arial"/>
              </a:rPr>
              <a:t>grywalizacji uprości </a:t>
            </a:r>
            <a:r>
              <a:rPr sz="2000" spc="-5" dirty="0">
                <a:latin typeface="Arial"/>
                <a:cs typeface="Arial"/>
              </a:rPr>
              <a:t>jej  </a:t>
            </a:r>
            <a:r>
              <a:rPr sz="2000" dirty="0">
                <a:latin typeface="Arial"/>
                <a:cs typeface="Arial"/>
              </a:rPr>
              <a:t>wykorzystywanie w celach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biznesowych.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5" y="0"/>
            <a:ext cx="9122664" cy="6074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75782" y="6298502"/>
            <a:ext cx="224218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https://oskarwegner.pl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967" y="5502055"/>
            <a:ext cx="213614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latin typeface="Arial"/>
                <a:cs typeface="Arial"/>
              </a:rPr>
              <a:t>* </a:t>
            </a:r>
            <a:r>
              <a:rPr sz="1200" spc="-65" dirty="0">
                <a:latin typeface="Arial"/>
                <a:cs typeface="Arial"/>
              </a:rPr>
              <a:t>To </a:t>
            </a:r>
            <a:r>
              <a:rPr sz="1200" spc="-5" dirty="0">
                <a:latin typeface="Arial"/>
                <a:cs typeface="Arial"/>
              </a:rPr>
              <a:t>nie </a:t>
            </a:r>
            <a:r>
              <a:rPr sz="1200" dirty="0">
                <a:latin typeface="Arial"/>
                <a:cs typeface="Arial"/>
              </a:rPr>
              <a:t>jest </a:t>
            </a:r>
            <a:r>
              <a:rPr sz="1200" spc="-5" dirty="0">
                <a:latin typeface="Arial"/>
                <a:cs typeface="Arial"/>
              </a:rPr>
              <a:t>lokowanie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produktu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6030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75782" y="6298502"/>
            <a:ext cx="224218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https://oskarwegner.pl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967" y="5502055"/>
            <a:ext cx="213614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latin typeface="Arial"/>
                <a:cs typeface="Arial"/>
              </a:rPr>
              <a:t>* </a:t>
            </a:r>
            <a:r>
              <a:rPr sz="1200" spc="-65" dirty="0">
                <a:latin typeface="Arial"/>
                <a:cs typeface="Arial"/>
              </a:rPr>
              <a:t>To </a:t>
            </a:r>
            <a:r>
              <a:rPr sz="1200" spc="-5" dirty="0">
                <a:latin typeface="Arial"/>
                <a:cs typeface="Arial"/>
              </a:rPr>
              <a:t>nie </a:t>
            </a:r>
            <a:r>
              <a:rPr sz="1200" dirty="0">
                <a:latin typeface="Arial"/>
                <a:cs typeface="Arial"/>
              </a:rPr>
              <a:t>jest </a:t>
            </a:r>
            <a:r>
              <a:rPr sz="1200" spc="-5" dirty="0">
                <a:latin typeface="Arial"/>
                <a:cs typeface="Arial"/>
              </a:rPr>
              <a:t>lokowanie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produktu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70916"/>
            <a:ext cx="9047277" cy="5916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75782" y="6505157"/>
            <a:ext cx="224218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https://oskarwegner.pl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967" y="5502055"/>
            <a:ext cx="213614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latin typeface="Arial"/>
                <a:cs typeface="Arial"/>
              </a:rPr>
              <a:t>* </a:t>
            </a:r>
            <a:r>
              <a:rPr sz="1200" spc="-65" dirty="0">
                <a:latin typeface="Arial"/>
                <a:cs typeface="Arial"/>
              </a:rPr>
              <a:t>To </a:t>
            </a:r>
            <a:r>
              <a:rPr sz="1200" spc="-5" dirty="0">
                <a:latin typeface="Arial"/>
                <a:cs typeface="Arial"/>
              </a:rPr>
              <a:t>nie </a:t>
            </a:r>
            <a:r>
              <a:rPr sz="1200" dirty="0">
                <a:latin typeface="Arial"/>
                <a:cs typeface="Arial"/>
              </a:rPr>
              <a:t>jest </a:t>
            </a:r>
            <a:r>
              <a:rPr sz="1200" spc="-5" dirty="0">
                <a:latin typeface="Arial"/>
                <a:cs typeface="Arial"/>
              </a:rPr>
              <a:t>lokowanie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produktu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61772"/>
            <a:ext cx="9143999" cy="5904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75782" y="6505157"/>
            <a:ext cx="224218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https://oskarwegner.pl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7150" y="408178"/>
            <a:ext cx="156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Hist</a:t>
            </a:r>
            <a:r>
              <a:rPr spc="-20" dirty="0"/>
              <a:t>o</a:t>
            </a:r>
            <a:r>
              <a:rPr spc="-5" dirty="0"/>
              <a:t>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81125"/>
            <a:ext cx="7753984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1980 – MUD (Multi User Dungeon) – prekursor </a:t>
            </a:r>
            <a:r>
              <a:rPr sz="2000" spc="-5" dirty="0">
                <a:latin typeface="Arial"/>
                <a:cs typeface="Arial"/>
              </a:rPr>
              <a:t>gier </a:t>
            </a:r>
            <a:r>
              <a:rPr sz="2000" dirty="0">
                <a:latin typeface="Arial"/>
                <a:cs typeface="Arial"/>
              </a:rPr>
              <a:t>MMO,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domyślnie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latin typeface="Arial"/>
                <a:cs typeface="Arial"/>
              </a:rPr>
              <a:t>tekstowy, </a:t>
            </a:r>
            <a:r>
              <a:rPr sz="2000" spc="-5" dirty="0">
                <a:latin typeface="Arial"/>
                <a:cs typeface="Arial"/>
              </a:rPr>
              <a:t>czynności były </a:t>
            </a:r>
            <a:r>
              <a:rPr sz="2000" dirty="0">
                <a:latin typeface="Arial"/>
                <a:cs typeface="Arial"/>
              </a:rPr>
              <a:t>wykonywane przez </a:t>
            </a:r>
            <a:r>
              <a:rPr sz="2000" spc="-5" dirty="0">
                <a:latin typeface="Arial"/>
                <a:cs typeface="Arial"/>
              </a:rPr>
              <a:t>wpisywanie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komend.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009134"/>
            <a:ext cx="8031480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W </a:t>
            </a:r>
            <a:r>
              <a:rPr sz="2000" spc="-5" dirty="0">
                <a:latin typeface="Arial"/>
                <a:cs typeface="Arial"/>
              </a:rPr>
              <a:t>tym </a:t>
            </a:r>
            <a:r>
              <a:rPr sz="2000" dirty="0">
                <a:latin typeface="Arial"/>
                <a:cs typeface="Arial"/>
              </a:rPr>
              <a:t>samym roku </a:t>
            </a:r>
            <a:r>
              <a:rPr sz="2000" spc="-5" dirty="0">
                <a:latin typeface="Arial"/>
                <a:cs typeface="Arial"/>
              </a:rPr>
              <a:t>wydana </a:t>
            </a:r>
            <a:r>
              <a:rPr sz="2000" dirty="0">
                <a:latin typeface="Arial"/>
                <a:cs typeface="Arial"/>
              </a:rPr>
              <a:t>została praca „What makes </a:t>
            </a:r>
            <a:r>
              <a:rPr sz="2000" spc="-5" dirty="0">
                <a:latin typeface="Arial"/>
                <a:cs typeface="Arial"/>
              </a:rPr>
              <a:t>games </a:t>
            </a:r>
            <a:r>
              <a:rPr sz="2000" dirty="0">
                <a:latin typeface="Arial"/>
                <a:cs typeface="Arial"/>
              </a:rPr>
              <a:t>fun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 spc="-5" dirty="0">
                <a:latin typeface="Arial"/>
                <a:cs typeface="Arial"/>
              </a:rPr>
              <a:t>learn?” </a:t>
            </a:r>
            <a:r>
              <a:rPr sz="2000" dirty="0">
                <a:latin typeface="Arial"/>
                <a:cs typeface="Arial"/>
              </a:rPr>
              <a:t>– Thomasa W. Malone’a </a:t>
            </a:r>
            <a:r>
              <a:rPr sz="2000" spc="-5" dirty="0">
                <a:latin typeface="Arial"/>
                <a:cs typeface="Arial"/>
              </a:rPr>
              <a:t>opisująca </a:t>
            </a:r>
            <a:r>
              <a:rPr sz="2000" dirty="0">
                <a:latin typeface="Arial"/>
                <a:cs typeface="Arial"/>
              </a:rPr>
              <a:t>dlaczego </a:t>
            </a:r>
            <a:r>
              <a:rPr sz="2000" spc="-5" dirty="0">
                <a:latin typeface="Arial"/>
                <a:cs typeface="Arial"/>
              </a:rPr>
              <a:t>gry </a:t>
            </a:r>
            <a:r>
              <a:rPr sz="2000" dirty="0">
                <a:latin typeface="Arial"/>
                <a:cs typeface="Arial"/>
              </a:rPr>
              <a:t>są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wciągające.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6755" y="2033016"/>
            <a:ext cx="5643372" cy="2791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01683" y="6589877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7361" y="408178"/>
            <a:ext cx="274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Zastosowania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092453"/>
            <a:ext cx="7993380" cy="4892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492125" indent="-515620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90000"/>
              <a:buAutoNum type="arabicPeriod"/>
              <a:tabLst>
                <a:tab pos="527685" algn="l"/>
                <a:tab pos="528320" algn="l"/>
              </a:tabLst>
            </a:pPr>
            <a:r>
              <a:rPr sz="2000" dirty="0">
                <a:latin typeface="Arial"/>
                <a:cs typeface="Arial"/>
              </a:rPr>
              <a:t>Zewnętrzne -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dirty="0">
                <a:latin typeface="Arial"/>
                <a:cs typeface="Arial"/>
              </a:rPr>
              <a:t>kontaktów z klientem: reklama, sprzedaż,  programy </a:t>
            </a:r>
            <a:r>
              <a:rPr sz="2000" spc="-5" dirty="0">
                <a:latin typeface="Arial"/>
                <a:cs typeface="Arial"/>
              </a:rPr>
              <a:t>lojalnościowe. </a:t>
            </a:r>
            <a:r>
              <a:rPr sz="2000" dirty="0">
                <a:latin typeface="Arial"/>
                <a:cs typeface="Arial"/>
              </a:rPr>
              <a:t>Np. sprzedaż przez </a:t>
            </a:r>
            <a:r>
              <a:rPr sz="2000" spc="-5" dirty="0">
                <a:latin typeface="Arial"/>
                <a:cs typeface="Arial"/>
              </a:rPr>
              <a:t>Internet: </a:t>
            </a:r>
            <a:r>
              <a:rPr sz="2000" dirty="0">
                <a:latin typeface="Arial"/>
                <a:cs typeface="Arial"/>
              </a:rPr>
              <a:t>+50,  odwiedziny strony: +130%, publikacje na Facebooku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300.000,  zasięg </a:t>
            </a:r>
            <a:r>
              <a:rPr sz="2000" spc="-5" dirty="0">
                <a:latin typeface="Arial"/>
                <a:cs typeface="Arial"/>
              </a:rPr>
              <a:t>4mln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użytkowników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527685" marR="201295" indent="-515620">
              <a:lnSpc>
                <a:spcPct val="100000"/>
              </a:lnSpc>
              <a:buClr>
                <a:srgbClr val="FFCC00"/>
              </a:buClr>
              <a:buSzPct val="90000"/>
              <a:buAutoNum type="arabicPeriod"/>
              <a:tabLst>
                <a:tab pos="527685" algn="l"/>
                <a:tab pos="528320" algn="l"/>
              </a:tabLst>
            </a:pPr>
            <a:r>
              <a:rPr sz="2000" dirty="0">
                <a:latin typeface="Arial"/>
                <a:cs typeface="Arial"/>
              </a:rPr>
              <a:t>Wewnętrzne - zachęcanie do </a:t>
            </a:r>
            <a:r>
              <a:rPr sz="2000" spc="-5" dirty="0">
                <a:latin typeface="Arial"/>
                <a:cs typeface="Arial"/>
              </a:rPr>
              <a:t>efektywniejszej pracy, poprawianie  relacji </a:t>
            </a:r>
            <a:r>
              <a:rPr sz="2000" dirty="0">
                <a:latin typeface="Arial"/>
                <a:cs typeface="Arial"/>
              </a:rPr>
              <a:t>między </a:t>
            </a:r>
            <a:r>
              <a:rPr sz="2000" spc="-5" dirty="0">
                <a:latin typeface="Arial"/>
                <a:cs typeface="Arial"/>
              </a:rPr>
              <a:t>pracownikami </a:t>
            </a:r>
            <a:r>
              <a:rPr sz="2000" dirty="0">
                <a:latin typeface="Arial"/>
                <a:cs typeface="Arial"/>
              </a:rPr>
              <a:t>i zwiększanie atrakcyjności  wykonywanego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zawodu.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Arial"/>
              <a:buAutoNum type="arabicPeriod"/>
            </a:pPr>
            <a:endParaRPr sz="2900">
              <a:latin typeface="Arial"/>
              <a:cs typeface="Arial"/>
            </a:endParaRPr>
          </a:p>
          <a:p>
            <a:pPr marL="527685" marR="5080" indent="-515620">
              <a:lnSpc>
                <a:spcPct val="100000"/>
              </a:lnSpc>
              <a:buClr>
                <a:srgbClr val="FFCC00"/>
              </a:buClr>
              <a:buSzPct val="90000"/>
              <a:buAutoNum type="arabicPeriod"/>
              <a:tabLst>
                <a:tab pos="527685" algn="l"/>
                <a:tab pos="528320" algn="l"/>
              </a:tabLst>
            </a:pPr>
            <a:r>
              <a:rPr sz="2000" dirty="0">
                <a:latin typeface="Arial"/>
                <a:cs typeface="Arial"/>
              </a:rPr>
              <a:t>Crowdsourcing - (wewnętrzne </a:t>
            </a:r>
            <a:r>
              <a:rPr sz="2000" spc="-5" dirty="0">
                <a:latin typeface="Arial"/>
                <a:cs typeface="Arial"/>
              </a:rPr>
              <a:t>ponieważ </a:t>
            </a:r>
            <a:r>
              <a:rPr sz="2000" dirty="0">
                <a:latin typeface="Arial"/>
                <a:cs typeface="Arial"/>
              </a:rPr>
              <a:t>często </a:t>
            </a:r>
            <a:r>
              <a:rPr sz="2000" spc="-5" dirty="0">
                <a:latin typeface="Arial"/>
                <a:cs typeface="Arial"/>
              </a:rPr>
              <a:t>pojawia </a:t>
            </a:r>
            <a:r>
              <a:rPr sz="2000" dirty="0">
                <a:latin typeface="Arial"/>
                <a:cs typeface="Arial"/>
              </a:rPr>
              <a:t>się  społeczność, która w pewnym sensie </a:t>
            </a:r>
            <a:r>
              <a:rPr sz="2000" spc="-5" dirty="0">
                <a:latin typeface="Arial"/>
                <a:cs typeface="Arial"/>
              </a:rPr>
              <a:t>wykonuje dobrowolnie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prace  dla danej organizacji np. NASA i poszukiwanie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gwiazd).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C00"/>
              </a:buClr>
              <a:buFont typeface="Arial"/>
              <a:buAutoNum type="arabicPeriod"/>
            </a:pPr>
            <a:endParaRPr sz="2900">
              <a:latin typeface="Arial"/>
              <a:cs typeface="Arial"/>
            </a:endParaRPr>
          </a:p>
          <a:p>
            <a:pPr marL="527685" marR="542925" indent="-515620">
              <a:lnSpc>
                <a:spcPct val="100000"/>
              </a:lnSpc>
              <a:buClr>
                <a:srgbClr val="FFCC00"/>
              </a:buClr>
              <a:buSzPct val="90000"/>
              <a:buAutoNum type="arabicPeriod"/>
              <a:tabLst>
                <a:tab pos="527685" algn="l"/>
                <a:tab pos="528320" algn="l"/>
              </a:tabLst>
            </a:pPr>
            <a:r>
              <a:rPr sz="2000" dirty="0">
                <a:latin typeface="Arial"/>
                <a:cs typeface="Arial"/>
              </a:rPr>
              <a:t>Wpływające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dirty="0">
                <a:latin typeface="Arial"/>
                <a:cs typeface="Arial"/>
              </a:rPr>
              <a:t>zachowanie – promowanie zdrowia i ćwiczeń,  oszczędzanie, poszerzanie horyzontów i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kwalifikacji.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3292" y="408178"/>
            <a:ext cx="5371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Zastosowania:</a:t>
            </a:r>
            <a:r>
              <a:rPr spc="35" dirty="0"/>
              <a:t> </a:t>
            </a:r>
            <a:r>
              <a:rPr spc="-10" dirty="0"/>
              <a:t>Wewnętrzne</a:t>
            </a:r>
          </a:p>
        </p:txBody>
      </p:sp>
      <p:sp>
        <p:nvSpPr>
          <p:cNvPr id="3" name="object 3"/>
          <p:cNvSpPr/>
          <p:nvPr/>
        </p:nvSpPr>
        <p:spPr>
          <a:xfrm>
            <a:off x="539495" y="1629155"/>
            <a:ext cx="7955280" cy="444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3292" y="408178"/>
            <a:ext cx="5371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Zastosowania:</a:t>
            </a:r>
            <a:r>
              <a:rPr spc="35" dirty="0"/>
              <a:t> </a:t>
            </a:r>
            <a:r>
              <a:rPr spc="-10" dirty="0"/>
              <a:t>Wewnętrzne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092453"/>
            <a:ext cx="807275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Windows Language </a:t>
            </a:r>
            <a:r>
              <a:rPr sz="2000" spc="-5" dirty="0">
                <a:latin typeface="Arial"/>
                <a:cs typeface="Arial"/>
              </a:rPr>
              <a:t>Quality </a:t>
            </a:r>
            <a:r>
              <a:rPr sz="2000" dirty="0">
                <a:latin typeface="Arial"/>
                <a:cs typeface="Arial"/>
              </a:rPr>
              <a:t>Game – problem lokalizacji</a:t>
            </a:r>
            <a:r>
              <a:rPr sz="2000" spc="4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programów  </a:t>
            </a:r>
            <a:r>
              <a:rPr sz="2000" dirty="0">
                <a:latin typeface="Arial"/>
                <a:cs typeface="Arial"/>
              </a:rPr>
              <a:t>firmy </a:t>
            </a:r>
            <a:r>
              <a:rPr sz="2000" spc="-5" dirty="0">
                <a:latin typeface="Arial"/>
                <a:cs typeface="Arial"/>
              </a:rPr>
              <a:t>Microsoft,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dokładniej błędów </a:t>
            </a:r>
            <a:r>
              <a:rPr sz="2000" dirty="0">
                <a:latin typeface="Arial"/>
                <a:cs typeface="Arial"/>
              </a:rPr>
              <a:t>w </a:t>
            </a:r>
            <a:r>
              <a:rPr sz="2000" spc="-5" dirty="0">
                <a:latin typeface="Arial"/>
                <a:cs typeface="Arial"/>
              </a:rPr>
              <a:t>tłumaczeniu. Wprowadzono więc  aplikację wykorzystującą </a:t>
            </a:r>
            <a:r>
              <a:rPr sz="2000" dirty="0">
                <a:latin typeface="Arial"/>
                <a:cs typeface="Arial"/>
              </a:rPr>
              <a:t>grywalizację. Pracownicy </a:t>
            </a:r>
            <a:r>
              <a:rPr sz="2000" spc="-5" dirty="0">
                <a:latin typeface="Arial"/>
                <a:cs typeface="Arial"/>
              </a:rPr>
              <a:t>oddziałów</a:t>
            </a:r>
            <a:r>
              <a:rPr sz="2000" spc="5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Microsoft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2007235"/>
            <a:ext cx="6251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4975" algn="l"/>
                <a:tab pos="2479040" algn="l"/>
                <a:tab pos="3535045" algn="l"/>
                <a:tab pos="4379595" algn="l"/>
                <a:tab pos="6054725" algn="l"/>
              </a:tabLst>
            </a:pPr>
            <a:r>
              <a:rPr sz="2000" dirty="0">
                <a:latin typeface="Arial"/>
                <a:cs typeface="Arial"/>
              </a:rPr>
              <a:t>w	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-10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szcz</a:t>
            </a:r>
            <a:r>
              <a:rPr sz="2000" spc="-10" dirty="0">
                <a:latin typeface="Arial"/>
                <a:cs typeface="Arial"/>
              </a:rPr>
              <a:t>e</a:t>
            </a:r>
            <a:r>
              <a:rPr sz="2000" spc="-15" dirty="0">
                <a:latin typeface="Arial"/>
                <a:cs typeface="Arial"/>
              </a:rPr>
              <a:t>g</a:t>
            </a:r>
            <a:r>
              <a:rPr sz="2000" spc="-5" dirty="0">
                <a:latin typeface="Arial"/>
                <a:cs typeface="Arial"/>
              </a:rPr>
              <a:t>ólnyc</a:t>
            </a:r>
            <a:r>
              <a:rPr sz="2000" dirty="0">
                <a:latin typeface="Arial"/>
                <a:cs typeface="Arial"/>
              </a:rPr>
              <a:t>h	kraj</a:t>
            </a:r>
            <a:r>
              <a:rPr sz="2000" spc="-10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ch	m</a:t>
            </a:r>
            <a:r>
              <a:rPr sz="2000" spc="-1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gli	</a:t>
            </a:r>
            <a:r>
              <a:rPr sz="2000" spc="-1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cze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niczy</a:t>
            </a:r>
            <a:r>
              <a:rPr sz="2000" dirty="0">
                <a:latin typeface="Arial"/>
                <a:cs typeface="Arial"/>
              </a:rPr>
              <a:t>ć	w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169" y="2007235"/>
            <a:ext cx="16084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5"/>
              </a:spcBef>
              <a:tabLst>
                <a:tab pos="1410335" algn="l"/>
              </a:tabLst>
            </a:pPr>
            <a:r>
              <a:rPr sz="2000" dirty="0">
                <a:latin typeface="Arial"/>
                <a:cs typeface="Arial"/>
              </a:rPr>
              <a:t>rywali</a:t>
            </a:r>
            <a:r>
              <a:rPr sz="2000" spc="5" dirty="0">
                <a:latin typeface="Arial"/>
                <a:cs typeface="Arial"/>
              </a:rPr>
              <a:t>z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15" dirty="0">
                <a:latin typeface="Arial"/>
                <a:cs typeface="Arial"/>
              </a:rPr>
              <a:t>j</a:t>
            </a:r>
            <a:r>
              <a:rPr sz="2000" dirty="0">
                <a:latin typeface="Arial"/>
                <a:cs typeface="Arial"/>
              </a:rPr>
              <a:t>i	w  z</a:t>
            </a:r>
            <a:r>
              <a:rPr sz="2000" spc="5" dirty="0">
                <a:latin typeface="Arial"/>
                <a:cs typeface="Arial"/>
              </a:rPr>
              <a:t>b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e</a:t>
            </a:r>
            <a:r>
              <a:rPr sz="2000" spc="-10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ane	</a:t>
            </a:r>
            <a:r>
              <a:rPr sz="2000" spc="-5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140" y="2312035"/>
            <a:ext cx="64122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33880" algn="l"/>
                <a:tab pos="2890520" algn="l"/>
                <a:tab pos="3326129" algn="l"/>
                <a:tab pos="5002530" algn="l"/>
                <a:tab pos="5946775" algn="l"/>
              </a:tabLst>
            </a:pPr>
            <a:r>
              <a:rPr sz="2000" dirty="0">
                <a:latin typeface="Arial"/>
                <a:cs typeface="Arial"/>
              </a:rPr>
              <a:t>odn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jdowan</a:t>
            </a:r>
            <a:r>
              <a:rPr sz="2000" spc="-1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u	</a:t>
            </a:r>
            <a:r>
              <a:rPr sz="2000" spc="-5" dirty="0">
                <a:latin typeface="Arial"/>
                <a:cs typeface="Arial"/>
              </a:rPr>
              <a:t>błę</a:t>
            </a:r>
            <a:r>
              <a:rPr sz="2000" spc="-10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ó</a:t>
            </a:r>
            <a:r>
              <a:rPr sz="2000" dirty="0">
                <a:latin typeface="Arial"/>
                <a:cs typeface="Arial"/>
              </a:rPr>
              <a:t>w	w	tłum</a:t>
            </a:r>
            <a:r>
              <a:rPr sz="2000" spc="-20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cz</a:t>
            </a:r>
            <a:r>
              <a:rPr sz="2000" spc="-1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niu</a:t>
            </a:r>
            <a:r>
              <a:rPr sz="2000" dirty="0">
                <a:latin typeface="Arial"/>
                <a:cs typeface="Arial"/>
              </a:rPr>
              <a:t>,	wyniki	</a:t>
            </a:r>
            <a:r>
              <a:rPr sz="2000" spc="-5" dirty="0">
                <a:latin typeface="Arial"/>
                <a:cs typeface="Arial"/>
              </a:rPr>
              <a:t>były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rankingach.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140" y="3288258"/>
            <a:ext cx="6294755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4500 </a:t>
            </a:r>
            <a:r>
              <a:rPr sz="2000" dirty="0">
                <a:latin typeface="Arial"/>
                <a:cs typeface="Arial"/>
              </a:rPr>
              <a:t>uczestników (za darmo, poza </a:t>
            </a:r>
            <a:r>
              <a:rPr sz="2000" spc="-5" dirty="0">
                <a:latin typeface="Arial"/>
                <a:cs typeface="Arial"/>
              </a:rPr>
              <a:t>godzinami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pracy)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500 000 przejrzanych okien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dialogowych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6 </a:t>
            </a:r>
            <a:r>
              <a:rPr sz="2000" spc="-5" dirty="0">
                <a:latin typeface="Arial"/>
                <a:cs typeface="Arial"/>
              </a:rPr>
              <a:t>700 </a:t>
            </a:r>
            <a:r>
              <a:rPr sz="2000" dirty="0">
                <a:latin typeface="Arial"/>
                <a:cs typeface="Arial"/>
              </a:rPr>
              <a:t>zgłoszonych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błędów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Kilkaset </a:t>
            </a:r>
            <a:r>
              <a:rPr sz="2000" spc="-5" dirty="0">
                <a:latin typeface="Arial"/>
                <a:cs typeface="Arial"/>
              </a:rPr>
              <a:t>istotnych poprawek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językowych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2436" y="408178"/>
            <a:ext cx="5350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Zastosowania:</a:t>
            </a:r>
            <a:r>
              <a:rPr spc="15" dirty="0"/>
              <a:t> </a:t>
            </a:r>
            <a:r>
              <a:rPr spc="-10" dirty="0"/>
              <a:t>Zachowanie</a:t>
            </a:r>
          </a:p>
        </p:txBody>
      </p:sp>
      <p:sp>
        <p:nvSpPr>
          <p:cNvPr id="3" name="object 3"/>
          <p:cNvSpPr/>
          <p:nvPr/>
        </p:nvSpPr>
        <p:spPr>
          <a:xfrm>
            <a:off x="1243583" y="1371600"/>
            <a:ext cx="6809232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2436" y="408178"/>
            <a:ext cx="5350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Zastosowania:</a:t>
            </a:r>
            <a:r>
              <a:rPr spc="15" dirty="0"/>
              <a:t> </a:t>
            </a:r>
            <a:r>
              <a:rPr spc="-10" dirty="0"/>
              <a:t>Zachowanie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092453"/>
            <a:ext cx="7806055" cy="3013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Sztokholm – </a:t>
            </a:r>
            <a:r>
              <a:rPr sz="2000" spc="-5" dirty="0">
                <a:latin typeface="Arial"/>
                <a:cs typeface="Arial"/>
              </a:rPr>
              <a:t>droga </a:t>
            </a:r>
            <a:r>
              <a:rPr sz="2000" dirty="0">
                <a:latin typeface="Arial"/>
                <a:cs typeface="Arial"/>
              </a:rPr>
              <a:t>z ograniczeniem </a:t>
            </a:r>
            <a:r>
              <a:rPr sz="2000" spc="-5" dirty="0">
                <a:latin typeface="Arial"/>
                <a:cs typeface="Arial"/>
              </a:rPr>
              <a:t>prędkości do 30km/h. </a:t>
            </a:r>
            <a:r>
              <a:rPr sz="2000" dirty="0">
                <a:latin typeface="Arial"/>
                <a:cs typeface="Arial"/>
              </a:rPr>
              <a:t>Miernik  </a:t>
            </a:r>
            <a:r>
              <a:rPr sz="2000" spc="-5" dirty="0">
                <a:latin typeface="Arial"/>
                <a:cs typeface="Arial"/>
              </a:rPr>
              <a:t>prędkości </a:t>
            </a:r>
            <a:r>
              <a:rPr sz="2000" dirty="0">
                <a:latin typeface="Arial"/>
                <a:cs typeface="Arial"/>
              </a:rPr>
              <a:t>rejestruje wszystkie samochody, jednakże skupia się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na  tych </a:t>
            </a:r>
            <a:r>
              <a:rPr sz="2000" dirty="0">
                <a:latin typeface="Arial"/>
                <a:cs typeface="Arial"/>
              </a:rPr>
              <a:t>co </a:t>
            </a:r>
            <a:r>
              <a:rPr sz="2000" spc="-5" dirty="0">
                <a:latin typeface="Arial"/>
                <a:cs typeface="Arial"/>
              </a:rPr>
              <a:t>jadą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poprawnie.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Co określony czas, pośród </a:t>
            </a:r>
            <a:r>
              <a:rPr sz="2000" spc="-5" dirty="0">
                <a:latin typeface="Arial"/>
                <a:cs typeface="Arial"/>
              </a:rPr>
              <a:t>przestrzegających </a:t>
            </a:r>
            <a:r>
              <a:rPr sz="2000" dirty="0">
                <a:latin typeface="Arial"/>
                <a:cs typeface="Arial"/>
              </a:rPr>
              <a:t>przepisy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losowany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jest </a:t>
            </a:r>
            <a:r>
              <a:rPr sz="2000" dirty="0">
                <a:latin typeface="Arial"/>
                <a:cs typeface="Arial"/>
              </a:rPr>
              <a:t>zwycięzca nagradzany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pieniężnie.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355600" marR="633730" indent="-34353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Rezultat: średnia </a:t>
            </a:r>
            <a:r>
              <a:rPr sz="2000" dirty="0">
                <a:latin typeface="Arial"/>
                <a:cs typeface="Arial"/>
              </a:rPr>
              <a:t>prędkość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dirty="0">
                <a:latin typeface="Arial"/>
                <a:cs typeface="Arial"/>
              </a:rPr>
              <a:t>tej drodze spadła z </a:t>
            </a:r>
            <a:r>
              <a:rPr sz="2000" spc="-5" dirty="0">
                <a:latin typeface="Arial"/>
                <a:cs typeface="Arial"/>
              </a:rPr>
              <a:t>32km/h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  </a:t>
            </a:r>
            <a:r>
              <a:rPr sz="2000" dirty="0">
                <a:latin typeface="Arial"/>
                <a:cs typeface="Arial"/>
              </a:rPr>
              <a:t>25km/h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7904" y="408178"/>
            <a:ext cx="4727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Psychologia:</a:t>
            </a:r>
            <a:r>
              <a:rPr spc="-15" dirty="0"/>
              <a:t> </a:t>
            </a:r>
            <a:r>
              <a:rPr spc="-5" dirty="0"/>
              <a:t>Motywacja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042162"/>
            <a:ext cx="8031480" cy="4483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Arial"/>
                <a:cs typeface="Arial"/>
              </a:rPr>
              <a:t>Co </a:t>
            </a:r>
            <a:r>
              <a:rPr sz="1700" spc="-5" dirty="0">
                <a:latin typeface="Arial"/>
                <a:cs typeface="Arial"/>
              </a:rPr>
              <a:t>jest </a:t>
            </a:r>
            <a:r>
              <a:rPr sz="1700" dirty="0">
                <a:latin typeface="Arial"/>
                <a:cs typeface="Arial"/>
              </a:rPr>
              <a:t>źródłem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motywacji?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88235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700" spc="-10" dirty="0">
                <a:latin typeface="Arial"/>
                <a:cs typeface="Arial"/>
              </a:rPr>
              <a:t>Motywować </a:t>
            </a:r>
            <a:r>
              <a:rPr sz="1700" spc="-5" dirty="0">
                <a:latin typeface="Arial"/>
                <a:cs typeface="Arial"/>
              </a:rPr>
              <a:t>można </a:t>
            </a:r>
            <a:r>
              <a:rPr sz="1700" dirty="0">
                <a:latin typeface="Arial"/>
                <a:cs typeface="Arial"/>
              </a:rPr>
              <a:t>na różne </a:t>
            </a:r>
            <a:r>
              <a:rPr sz="1700" spc="-5" dirty="0">
                <a:latin typeface="Arial"/>
                <a:cs typeface="Arial"/>
              </a:rPr>
              <a:t>sposoby, różnie </a:t>
            </a:r>
            <a:r>
              <a:rPr sz="1700" spc="-10" dirty="0">
                <a:latin typeface="Arial"/>
                <a:cs typeface="Arial"/>
              </a:rPr>
              <a:t>efektywne </a:t>
            </a:r>
            <a:r>
              <a:rPr sz="1700" dirty="0">
                <a:latin typeface="Arial"/>
                <a:cs typeface="Arial"/>
              </a:rPr>
              <a:t>zależnie od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odbiorcy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C00"/>
              </a:buClr>
              <a:buFont typeface="Wingdings"/>
              <a:buChar char=""/>
            </a:pPr>
            <a:endParaRPr sz="17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FFCC00"/>
              </a:buClr>
              <a:buSzPct val="88235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700" dirty="0">
                <a:latin typeface="Arial"/>
                <a:cs typeface="Arial"/>
              </a:rPr>
              <a:t>Nie ma </a:t>
            </a:r>
            <a:r>
              <a:rPr sz="1700" spc="-5" dirty="0">
                <a:latin typeface="Arial"/>
                <a:cs typeface="Arial"/>
              </a:rPr>
              <a:t>jednoznacznego </a:t>
            </a:r>
            <a:r>
              <a:rPr sz="1700" dirty="0">
                <a:latin typeface="Arial"/>
                <a:cs typeface="Arial"/>
              </a:rPr>
              <a:t>sposobu </a:t>
            </a:r>
            <a:r>
              <a:rPr sz="1700" spc="-5" dirty="0">
                <a:latin typeface="Arial"/>
                <a:cs typeface="Arial"/>
              </a:rPr>
              <a:t>który zmotywuje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każdego</a:t>
            </a:r>
            <a:endParaRPr sz="1700">
              <a:latin typeface="Arial"/>
              <a:cs typeface="Arial"/>
            </a:endParaRPr>
          </a:p>
          <a:p>
            <a:pPr marL="12700" marR="1019175">
              <a:lnSpc>
                <a:spcPts val="4079"/>
              </a:lnSpc>
              <a:spcBef>
                <a:spcPts val="475"/>
              </a:spcBef>
              <a:buClr>
                <a:srgbClr val="FFCC00"/>
              </a:buClr>
              <a:buSzPct val="88235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700" dirty="0">
                <a:latin typeface="Arial"/>
                <a:cs typeface="Arial"/>
              </a:rPr>
              <a:t>W </a:t>
            </a:r>
            <a:r>
              <a:rPr sz="1700" spc="-5" dirty="0">
                <a:latin typeface="Arial"/>
                <a:cs typeface="Arial"/>
              </a:rPr>
              <a:t>grywalizacji należy </a:t>
            </a:r>
            <a:r>
              <a:rPr sz="1700" dirty="0">
                <a:latin typeface="Arial"/>
                <a:cs typeface="Arial"/>
              </a:rPr>
              <a:t>szukać </a:t>
            </a:r>
            <a:r>
              <a:rPr sz="1700" spc="-10" dirty="0">
                <a:latin typeface="Arial"/>
                <a:cs typeface="Arial"/>
              </a:rPr>
              <a:t>efektywnej </a:t>
            </a:r>
            <a:r>
              <a:rPr sz="1700" spc="-5" dirty="0">
                <a:latin typeface="Arial"/>
                <a:cs typeface="Arial"/>
              </a:rPr>
              <a:t>metody do konkretnego </a:t>
            </a:r>
            <a:r>
              <a:rPr sz="1700" dirty="0">
                <a:latin typeface="Arial"/>
                <a:cs typeface="Arial"/>
              </a:rPr>
              <a:t>celu  </a:t>
            </a:r>
            <a:r>
              <a:rPr sz="1700" spc="-5" dirty="0">
                <a:latin typeface="Arial"/>
                <a:cs typeface="Arial"/>
              </a:rPr>
              <a:t>Przykład: </a:t>
            </a:r>
            <a:r>
              <a:rPr sz="1700" spc="-10" dirty="0">
                <a:latin typeface="Arial"/>
                <a:cs typeface="Arial"/>
              </a:rPr>
              <a:t>Motywowanie </a:t>
            </a:r>
            <a:r>
              <a:rPr sz="1700" spc="-5" dirty="0">
                <a:latin typeface="Arial"/>
                <a:cs typeface="Arial"/>
              </a:rPr>
              <a:t>do </a:t>
            </a:r>
            <a:r>
              <a:rPr sz="1700" dirty="0">
                <a:latin typeface="Arial"/>
                <a:cs typeface="Arial"/>
              </a:rPr>
              <a:t>kupna</a:t>
            </a:r>
            <a:r>
              <a:rPr sz="1700" spc="9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komputerów</a:t>
            </a:r>
            <a:endParaRPr sz="1700">
              <a:latin typeface="Arial"/>
              <a:cs typeface="Arial"/>
            </a:endParaRPr>
          </a:p>
          <a:p>
            <a:pPr marL="143510" indent="-131445">
              <a:lnSpc>
                <a:spcPts val="1835"/>
              </a:lnSpc>
              <a:spcBef>
                <a:spcPts val="750"/>
              </a:spcBef>
              <a:buChar char="-"/>
              <a:tabLst>
                <a:tab pos="144145" algn="l"/>
              </a:tabLst>
            </a:pPr>
            <a:r>
              <a:rPr sz="1700" dirty="0">
                <a:latin typeface="Arial"/>
                <a:cs typeface="Arial"/>
              </a:rPr>
              <a:t>niskie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ceny</a:t>
            </a:r>
            <a:endParaRPr sz="1700">
              <a:latin typeface="Arial"/>
              <a:cs typeface="Arial"/>
            </a:endParaRPr>
          </a:p>
          <a:p>
            <a:pPr marL="143510" indent="-131445">
              <a:lnSpc>
                <a:spcPts val="1835"/>
              </a:lnSpc>
              <a:buChar char="-"/>
              <a:tabLst>
                <a:tab pos="144145" algn="l"/>
              </a:tabLst>
            </a:pPr>
            <a:r>
              <a:rPr sz="1700" spc="-5" dirty="0">
                <a:latin typeface="Arial"/>
                <a:cs typeface="Arial"/>
              </a:rPr>
              <a:t>dobry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sprzęt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Arial"/>
              <a:cs typeface="Arial"/>
            </a:endParaRPr>
          </a:p>
          <a:p>
            <a:pPr marL="12700" marR="5080">
              <a:lnSpc>
                <a:spcPts val="1630"/>
              </a:lnSpc>
            </a:pPr>
            <a:r>
              <a:rPr sz="1700" dirty="0">
                <a:latin typeface="Arial"/>
                <a:cs typeface="Arial"/>
              </a:rPr>
              <a:t>Apple </a:t>
            </a:r>
            <a:r>
              <a:rPr sz="1700" spc="-5" dirty="0">
                <a:latin typeface="Arial"/>
                <a:cs typeface="Arial"/>
              </a:rPr>
              <a:t>Store </a:t>
            </a:r>
            <a:r>
              <a:rPr sz="1700" dirty="0">
                <a:latin typeface="Arial"/>
                <a:cs typeface="Arial"/>
              </a:rPr>
              <a:t>– Apple </a:t>
            </a:r>
            <a:r>
              <a:rPr sz="1700" spc="-10" dirty="0">
                <a:latin typeface="Arial"/>
                <a:cs typeface="Arial"/>
              </a:rPr>
              <a:t>wprowadzało </a:t>
            </a:r>
            <a:r>
              <a:rPr sz="1700" spc="-5" dirty="0">
                <a:latin typeface="Arial"/>
                <a:cs typeface="Arial"/>
              </a:rPr>
              <a:t>inny </a:t>
            </a:r>
            <a:r>
              <a:rPr sz="1700" dirty="0">
                <a:latin typeface="Arial"/>
                <a:cs typeface="Arial"/>
              </a:rPr>
              <a:t>sposób </a:t>
            </a:r>
            <a:r>
              <a:rPr sz="1700" spc="-5" dirty="0">
                <a:latin typeface="Arial"/>
                <a:cs typeface="Arial"/>
              </a:rPr>
              <a:t>motywacji. </a:t>
            </a:r>
            <a:r>
              <a:rPr sz="1700" dirty="0">
                <a:latin typeface="Arial"/>
                <a:cs typeface="Arial"/>
              </a:rPr>
              <a:t>Sklepy nie </a:t>
            </a:r>
            <a:r>
              <a:rPr sz="1700" spc="-5" dirty="0">
                <a:latin typeface="Arial"/>
                <a:cs typeface="Arial"/>
              </a:rPr>
              <a:t>tylko  </a:t>
            </a:r>
            <a:r>
              <a:rPr sz="1700" dirty="0">
                <a:latin typeface="Arial"/>
                <a:cs typeface="Arial"/>
              </a:rPr>
              <a:t>sprzedają sprzęt, ale </a:t>
            </a:r>
            <a:r>
              <a:rPr sz="1700" spc="-5" dirty="0">
                <a:latin typeface="Arial"/>
                <a:cs typeface="Arial"/>
              </a:rPr>
              <a:t>pozwalają </a:t>
            </a:r>
            <a:r>
              <a:rPr sz="1700" dirty="0">
                <a:latin typeface="Arial"/>
                <a:cs typeface="Arial"/>
              </a:rPr>
              <a:t>się z nim zapoznać. Poza zakupami, można  </a:t>
            </a:r>
            <a:r>
              <a:rPr sz="1700" spc="-5" dirty="0">
                <a:latin typeface="Arial"/>
                <a:cs typeface="Arial"/>
              </a:rPr>
              <a:t>testować </a:t>
            </a:r>
            <a:r>
              <a:rPr sz="1700" dirty="0">
                <a:latin typeface="Arial"/>
                <a:cs typeface="Arial"/>
              </a:rPr>
              <a:t>sprzęt z </a:t>
            </a:r>
            <a:r>
              <a:rPr sz="1700" spc="-5" dirty="0">
                <a:latin typeface="Arial"/>
                <a:cs typeface="Arial"/>
              </a:rPr>
              <a:t>pomocą pracowników firmy, ogranizowane </a:t>
            </a:r>
            <a:r>
              <a:rPr sz="1700" dirty="0">
                <a:latin typeface="Arial"/>
                <a:cs typeface="Arial"/>
              </a:rPr>
              <a:t>są </a:t>
            </a:r>
            <a:r>
              <a:rPr sz="1700" spc="-10" dirty="0">
                <a:latin typeface="Arial"/>
                <a:cs typeface="Arial"/>
              </a:rPr>
              <a:t>wykłady. </a:t>
            </a:r>
            <a:r>
              <a:rPr sz="1700" spc="-5" dirty="0">
                <a:latin typeface="Arial"/>
                <a:cs typeface="Arial"/>
              </a:rPr>
              <a:t>Istotą tej  </a:t>
            </a:r>
            <a:r>
              <a:rPr sz="1700" spc="-10" dirty="0">
                <a:latin typeface="Arial"/>
                <a:cs typeface="Arial"/>
              </a:rPr>
              <a:t>motywacji było </a:t>
            </a:r>
            <a:r>
              <a:rPr sz="1700" spc="-5" dirty="0">
                <a:latin typeface="Arial"/>
                <a:cs typeface="Arial"/>
              </a:rPr>
              <a:t>sprawienie, </a:t>
            </a:r>
            <a:r>
              <a:rPr sz="1700" dirty="0">
                <a:latin typeface="Arial"/>
                <a:cs typeface="Arial"/>
              </a:rPr>
              <a:t>że sklep </a:t>
            </a:r>
            <a:r>
              <a:rPr sz="1700" spc="-5" dirty="0">
                <a:latin typeface="Arial"/>
                <a:cs typeface="Arial"/>
              </a:rPr>
              <a:t>stał </a:t>
            </a:r>
            <a:r>
              <a:rPr sz="1700" dirty="0">
                <a:latin typeface="Arial"/>
                <a:cs typeface="Arial"/>
              </a:rPr>
              <a:t>się miejscem w </a:t>
            </a:r>
            <a:r>
              <a:rPr sz="1700" spc="-10" dirty="0">
                <a:latin typeface="Arial"/>
                <a:cs typeface="Arial"/>
              </a:rPr>
              <a:t>którym </a:t>
            </a:r>
            <a:r>
              <a:rPr sz="1700" dirty="0">
                <a:latin typeface="Arial"/>
                <a:cs typeface="Arial"/>
              </a:rPr>
              <a:t>są </a:t>
            </a:r>
            <a:r>
              <a:rPr sz="1700" spc="-5" dirty="0">
                <a:latin typeface="Arial"/>
                <a:cs typeface="Arial"/>
              </a:rPr>
              <a:t>dostępne </a:t>
            </a:r>
            <a:r>
              <a:rPr sz="1700" dirty="0">
                <a:latin typeface="Arial"/>
                <a:cs typeface="Arial"/>
              </a:rPr>
              <a:t>różne  </a:t>
            </a:r>
            <a:r>
              <a:rPr sz="1700" spc="-10" dirty="0">
                <a:latin typeface="Arial"/>
                <a:cs typeface="Arial"/>
              </a:rPr>
              <a:t>aktywności, </a:t>
            </a:r>
            <a:r>
              <a:rPr sz="1700" dirty="0">
                <a:latin typeface="Arial"/>
                <a:cs typeface="Arial"/>
              </a:rPr>
              <a:t>nie </a:t>
            </a:r>
            <a:r>
              <a:rPr sz="1700" spc="-5" dirty="0">
                <a:latin typeface="Arial"/>
                <a:cs typeface="Arial"/>
              </a:rPr>
              <a:t>tylko </a:t>
            </a:r>
            <a:r>
              <a:rPr sz="1700" dirty="0">
                <a:latin typeface="Arial"/>
                <a:cs typeface="Arial"/>
              </a:rPr>
              <a:t>zakup. Klient </a:t>
            </a:r>
            <a:r>
              <a:rPr sz="1700" spc="-5" dirty="0">
                <a:latin typeface="Arial"/>
                <a:cs typeface="Arial"/>
              </a:rPr>
              <a:t>pozostaje </a:t>
            </a:r>
            <a:r>
              <a:rPr sz="1700" dirty="0">
                <a:latin typeface="Arial"/>
                <a:cs typeface="Arial"/>
              </a:rPr>
              <a:t>z </a:t>
            </a:r>
            <a:r>
              <a:rPr sz="1700" spc="-5" dirty="0">
                <a:latin typeface="Arial"/>
                <a:cs typeface="Arial"/>
              </a:rPr>
              <a:t>ciekawości </a:t>
            </a:r>
            <a:r>
              <a:rPr sz="1700" dirty="0">
                <a:latin typeface="Arial"/>
                <a:cs typeface="Arial"/>
              </a:rPr>
              <a:t>jak </a:t>
            </a:r>
            <a:r>
              <a:rPr sz="1700" spc="-5" dirty="0">
                <a:latin typeface="Arial"/>
                <a:cs typeface="Arial"/>
              </a:rPr>
              <a:t>urządzenie działa </a:t>
            </a:r>
            <a:r>
              <a:rPr sz="1700" dirty="0">
                <a:latin typeface="Arial"/>
                <a:cs typeface="Arial"/>
              </a:rPr>
              <a:t>i co  </a:t>
            </a:r>
            <a:r>
              <a:rPr sz="1700" spc="-5" dirty="0">
                <a:latin typeface="Arial"/>
                <a:cs typeface="Arial"/>
              </a:rPr>
              <a:t>można </a:t>
            </a:r>
            <a:r>
              <a:rPr sz="1700" dirty="0">
                <a:latin typeface="Arial"/>
                <a:cs typeface="Arial"/>
              </a:rPr>
              <a:t>nim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zrobić.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7904" y="408178"/>
            <a:ext cx="4727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Psychologia:</a:t>
            </a:r>
            <a:r>
              <a:rPr spc="-15" dirty="0"/>
              <a:t> </a:t>
            </a:r>
            <a:r>
              <a:rPr spc="-5" dirty="0"/>
              <a:t>Motywacja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552955"/>
            <a:ext cx="3285744" cy="2371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37659" y="1629155"/>
            <a:ext cx="4133088" cy="397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7217" y="4240148"/>
            <a:ext cx="294957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Strona </a:t>
            </a:r>
            <a:r>
              <a:rPr sz="1800" spc="-5" dirty="0">
                <a:latin typeface="Calibri"/>
                <a:cs typeface="Calibri"/>
              </a:rPr>
              <a:t>na </a:t>
            </a:r>
            <a:r>
              <a:rPr sz="1800" spc="-15" dirty="0">
                <a:latin typeface="Calibri"/>
                <a:cs typeface="Calibri"/>
              </a:rPr>
              <a:t>której </a:t>
            </a:r>
            <a:r>
              <a:rPr sz="1800" spc="-10" dirty="0">
                <a:latin typeface="Calibri"/>
                <a:cs typeface="Calibri"/>
              </a:rPr>
              <a:t>można</a:t>
            </a:r>
            <a:r>
              <a:rPr sz="1800" spc="-5" dirty="0">
                <a:latin typeface="Calibri"/>
                <a:cs typeface="Calibri"/>
              </a:rPr>
              <a:t> oglądać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mecze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baseballowe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Wprowadzono </a:t>
            </a:r>
            <a:r>
              <a:rPr sz="1800" dirty="0">
                <a:latin typeface="Calibri"/>
                <a:cs typeface="Calibri"/>
              </a:rPr>
              <a:t>w </a:t>
            </a:r>
            <a:r>
              <a:rPr sz="1800" spc="-5" dirty="0">
                <a:latin typeface="Calibri"/>
                <a:cs typeface="Calibri"/>
              </a:rPr>
              <a:t>niej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odznak </a:t>
            </a:r>
            <a:r>
              <a:rPr sz="1800" spc="-15" dirty="0">
                <a:latin typeface="Calibri"/>
                <a:cs typeface="Calibri"/>
              </a:rPr>
              <a:t>za </a:t>
            </a:r>
            <a:r>
              <a:rPr sz="1800" spc="-5" dirty="0">
                <a:latin typeface="Calibri"/>
                <a:cs typeface="Calibri"/>
              </a:rPr>
              <a:t>oglądanie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meczy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Komentarze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fanów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5273" y="408178"/>
            <a:ext cx="2626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Be</a:t>
            </a:r>
            <a:r>
              <a:rPr spc="-20" dirty="0"/>
              <a:t>h</a:t>
            </a:r>
            <a:r>
              <a:rPr spc="-5" dirty="0"/>
              <a:t>awio</a:t>
            </a:r>
            <a:r>
              <a:rPr spc="-15" dirty="0"/>
              <a:t>r</a:t>
            </a:r>
            <a:r>
              <a:rPr spc="-5" dirty="0"/>
              <a:t>yzm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3117850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968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Behawioryzm skupia się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na  tym </a:t>
            </a:r>
            <a:r>
              <a:rPr sz="2000" dirty="0">
                <a:latin typeface="Arial"/>
                <a:cs typeface="Arial"/>
              </a:rPr>
              <a:t>co </a:t>
            </a:r>
            <a:r>
              <a:rPr sz="2000" spc="-5" dirty="0">
                <a:latin typeface="Arial"/>
                <a:cs typeface="Arial"/>
              </a:rPr>
              <a:t>ludzie </a:t>
            </a:r>
            <a:r>
              <a:rPr sz="2000" dirty="0">
                <a:latin typeface="Arial"/>
                <a:cs typeface="Arial"/>
              </a:rPr>
              <a:t>robią </a:t>
            </a:r>
            <a:r>
              <a:rPr sz="2000" spc="-5" dirty="0">
                <a:latin typeface="Arial"/>
                <a:cs typeface="Arial"/>
              </a:rPr>
              <a:t>bez  </a:t>
            </a:r>
            <a:r>
              <a:rPr sz="2000" dirty="0">
                <a:latin typeface="Arial"/>
                <a:cs typeface="Arial"/>
              </a:rPr>
              <a:t>rozpatrywania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dlaczego.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 marR="4006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Uczenie się: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Stymulacja  wywołuje </a:t>
            </a:r>
            <a:r>
              <a:rPr sz="2000" dirty="0">
                <a:latin typeface="Arial"/>
                <a:cs typeface="Arial"/>
              </a:rPr>
              <a:t>reakcję, która  skutkuje określonymi  konsekwencjami.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Te konsekwencje </a:t>
            </a:r>
            <a:r>
              <a:rPr sz="2000" spc="-5" dirty="0">
                <a:latin typeface="Arial"/>
                <a:cs typeface="Arial"/>
              </a:rPr>
              <a:t>wpływają  na późniejsze </a:t>
            </a:r>
            <a:r>
              <a:rPr sz="2000" dirty="0">
                <a:latin typeface="Arial"/>
                <a:cs typeface="Arial"/>
              </a:rPr>
              <a:t>zachowanie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  decyzje.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0767" y="2205227"/>
            <a:ext cx="3864864" cy="2926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3376" y="408178"/>
            <a:ext cx="5550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Behawioryzm a</a:t>
            </a:r>
            <a:r>
              <a:rPr spc="-15" dirty="0"/>
              <a:t> </a:t>
            </a:r>
            <a:r>
              <a:rPr spc="-10" dirty="0"/>
              <a:t>grywalizacja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957198"/>
            <a:ext cx="8041005" cy="319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Punkt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widzenia: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Przykład </a:t>
            </a:r>
            <a:r>
              <a:rPr sz="1600" spc="-10" dirty="0">
                <a:latin typeface="Arial"/>
                <a:cs typeface="Arial"/>
              </a:rPr>
              <a:t>związany </a:t>
            </a:r>
            <a:r>
              <a:rPr sz="1600" spc="-5" dirty="0">
                <a:latin typeface="Arial"/>
                <a:cs typeface="Arial"/>
              </a:rPr>
              <a:t>z </a:t>
            </a:r>
            <a:r>
              <a:rPr sz="1600" spc="-10" dirty="0">
                <a:latin typeface="Arial"/>
                <a:cs typeface="Arial"/>
              </a:rPr>
              <a:t>nagrodami </a:t>
            </a:r>
            <a:r>
              <a:rPr sz="1600" spc="-5" dirty="0">
                <a:latin typeface="Arial"/>
                <a:cs typeface="Arial"/>
              </a:rPr>
              <a:t>za </a:t>
            </a:r>
            <a:r>
              <a:rPr sz="1600" spc="-10" dirty="0">
                <a:latin typeface="Arial"/>
                <a:cs typeface="Arial"/>
              </a:rPr>
              <a:t>poprawną </a:t>
            </a:r>
            <a:r>
              <a:rPr sz="1600" spc="-5" dirty="0">
                <a:latin typeface="Arial"/>
                <a:cs typeface="Arial"/>
              </a:rPr>
              <a:t>jazdę – </a:t>
            </a:r>
            <a:r>
              <a:rPr sz="1600" spc="-10" dirty="0">
                <a:latin typeface="Arial"/>
                <a:cs typeface="Arial"/>
              </a:rPr>
              <a:t>patrząc </a:t>
            </a:r>
            <a:r>
              <a:rPr sz="1600" spc="-5" dirty="0">
                <a:latin typeface="Arial"/>
                <a:cs typeface="Arial"/>
              </a:rPr>
              <a:t>na to od strony  </a:t>
            </a:r>
            <a:r>
              <a:rPr sz="1600" spc="-10" dirty="0">
                <a:latin typeface="Arial"/>
                <a:cs typeface="Arial"/>
              </a:rPr>
              <a:t>behawioryzmu </a:t>
            </a:r>
            <a:r>
              <a:rPr sz="1600" spc="-5" dirty="0">
                <a:latin typeface="Arial"/>
                <a:cs typeface="Arial"/>
              </a:rPr>
              <a:t>interesuje nas </a:t>
            </a:r>
            <a:r>
              <a:rPr sz="1600" spc="-10" dirty="0">
                <a:latin typeface="Arial"/>
                <a:cs typeface="Arial"/>
              </a:rPr>
              <a:t>zachowanie </a:t>
            </a:r>
            <a:r>
              <a:rPr sz="1600" spc="-5" dirty="0">
                <a:latin typeface="Arial"/>
                <a:cs typeface="Arial"/>
              </a:rPr>
              <a:t>ludzi w </a:t>
            </a:r>
            <a:r>
              <a:rPr sz="1600" spc="-10" dirty="0">
                <a:latin typeface="Arial"/>
                <a:cs typeface="Arial"/>
              </a:rPr>
              <a:t>wyniku </a:t>
            </a:r>
            <a:r>
              <a:rPr sz="1600" spc="-5" dirty="0">
                <a:latin typeface="Arial"/>
                <a:cs typeface="Arial"/>
              </a:rPr>
              <a:t>stymulacji (szansy na </a:t>
            </a:r>
            <a:r>
              <a:rPr sz="1600" spc="-10" dirty="0">
                <a:latin typeface="Arial"/>
                <a:cs typeface="Arial"/>
              </a:rPr>
              <a:t>nagrodę).  Na tym </a:t>
            </a:r>
            <a:r>
              <a:rPr sz="1600" spc="-5" dirty="0">
                <a:latin typeface="Arial"/>
                <a:cs typeface="Arial"/>
              </a:rPr>
              <a:t>odcinku </a:t>
            </a:r>
            <a:r>
              <a:rPr sz="1600" spc="-10" dirty="0">
                <a:latin typeface="Arial"/>
                <a:cs typeface="Arial"/>
              </a:rPr>
              <a:t>będą </a:t>
            </a:r>
            <a:r>
              <a:rPr sz="1600" spc="-5" dirty="0">
                <a:latin typeface="Arial"/>
                <a:cs typeface="Arial"/>
              </a:rPr>
              <a:t>jechać </a:t>
            </a:r>
            <a:r>
              <a:rPr sz="1600" spc="-10" dirty="0">
                <a:latin typeface="Arial"/>
                <a:cs typeface="Arial"/>
              </a:rPr>
              <a:t>wolniej, </a:t>
            </a:r>
            <a:r>
              <a:rPr sz="1600" spc="-5" dirty="0">
                <a:latin typeface="Arial"/>
                <a:cs typeface="Arial"/>
              </a:rPr>
              <a:t>nie przejmujemy się, </a:t>
            </a:r>
            <a:r>
              <a:rPr sz="1600" dirty="0">
                <a:latin typeface="Arial"/>
                <a:cs typeface="Arial"/>
              </a:rPr>
              <a:t>że </a:t>
            </a:r>
            <a:r>
              <a:rPr sz="1600" spc="-15" dirty="0">
                <a:latin typeface="Arial"/>
                <a:cs typeface="Arial"/>
              </a:rPr>
              <a:t>być </a:t>
            </a:r>
            <a:r>
              <a:rPr sz="1600" spc="-5" dirty="0">
                <a:latin typeface="Arial"/>
                <a:cs typeface="Arial"/>
              </a:rPr>
              <a:t>może później  </a:t>
            </a:r>
            <a:r>
              <a:rPr sz="1600" spc="-10" dirty="0">
                <a:latin typeface="Arial"/>
                <a:cs typeface="Arial"/>
              </a:rPr>
              <a:t>przyspieszą.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Reakcja: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Informacja o </a:t>
            </a:r>
            <a:r>
              <a:rPr sz="1600" spc="-10" dirty="0">
                <a:latin typeface="Arial"/>
                <a:cs typeface="Arial"/>
              </a:rPr>
              <a:t>posuwaniu </a:t>
            </a:r>
            <a:r>
              <a:rPr sz="1600" spc="-5" dirty="0">
                <a:latin typeface="Arial"/>
                <a:cs typeface="Arial"/>
              </a:rPr>
              <a:t>się do </a:t>
            </a:r>
            <a:r>
              <a:rPr sz="1600" spc="-10" dirty="0">
                <a:latin typeface="Arial"/>
                <a:cs typeface="Arial"/>
              </a:rPr>
              <a:t>przodu, </a:t>
            </a:r>
            <a:r>
              <a:rPr sz="1600" spc="-5" dirty="0">
                <a:latin typeface="Arial"/>
                <a:cs typeface="Arial"/>
              </a:rPr>
              <a:t>sugestia co robić dalej, jak daleko do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zdobycia</a:t>
            </a:r>
            <a:endParaRPr sz="1600">
              <a:latin typeface="Arial"/>
              <a:cs typeface="Arial"/>
            </a:endParaRPr>
          </a:p>
          <a:p>
            <a:pPr marL="12700" marR="56578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„czegoś”. W </a:t>
            </a:r>
            <a:r>
              <a:rPr sz="1600" spc="-10" dirty="0">
                <a:latin typeface="Arial"/>
                <a:cs typeface="Arial"/>
              </a:rPr>
              <a:t>grach </a:t>
            </a:r>
            <a:r>
              <a:rPr sz="1600" spc="-5" dirty="0">
                <a:latin typeface="Arial"/>
                <a:cs typeface="Arial"/>
              </a:rPr>
              <a:t>jest to </a:t>
            </a:r>
            <a:r>
              <a:rPr sz="1600" spc="-10" dirty="0">
                <a:latin typeface="Arial"/>
                <a:cs typeface="Arial"/>
              </a:rPr>
              <a:t>np. </a:t>
            </a:r>
            <a:r>
              <a:rPr sz="1600" spc="-5" dirty="0">
                <a:latin typeface="Arial"/>
                <a:cs typeface="Arial"/>
              </a:rPr>
              <a:t>doświadczenie w </a:t>
            </a:r>
            <a:r>
              <a:rPr sz="1600" spc="-10" dirty="0">
                <a:latin typeface="Arial"/>
                <a:cs typeface="Arial"/>
              </a:rPr>
              <a:t>danej </a:t>
            </a:r>
            <a:r>
              <a:rPr sz="1600" spc="-5" dirty="0">
                <a:latin typeface="Arial"/>
                <a:cs typeface="Arial"/>
              </a:rPr>
              <a:t>chwili i ile brakuje do </a:t>
            </a:r>
            <a:r>
              <a:rPr sz="1600" spc="-10" dirty="0">
                <a:latin typeface="Arial"/>
                <a:cs typeface="Arial"/>
              </a:rPr>
              <a:t>awansu,  </a:t>
            </a:r>
            <a:r>
              <a:rPr sz="1600" spc="-5" dirty="0">
                <a:latin typeface="Arial"/>
                <a:cs typeface="Arial"/>
              </a:rPr>
              <a:t>punkty. A w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grywalizacji: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4120" y="4291584"/>
            <a:ext cx="4514087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487425"/>
            <a:ext cx="5669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Behawioryzm, a </a:t>
            </a:r>
            <a:r>
              <a:rPr spc="-10" dirty="0"/>
              <a:t>grywalizacja</a:t>
            </a:r>
          </a:p>
        </p:txBody>
      </p:sp>
      <p:sp>
        <p:nvSpPr>
          <p:cNvPr id="3" name="object 3"/>
          <p:cNvSpPr/>
          <p:nvPr/>
        </p:nvSpPr>
        <p:spPr>
          <a:xfrm>
            <a:off x="539495" y="3069335"/>
            <a:ext cx="4018788" cy="2894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1614" y="1308354"/>
            <a:ext cx="7838440" cy="401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Konsekwencje: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Generowane </a:t>
            </a:r>
            <a:r>
              <a:rPr sz="1600" dirty="0">
                <a:latin typeface="Arial"/>
                <a:cs typeface="Arial"/>
              </a:rPr>
              <a:t>są </a:t>
            </a:r>
            <a:r>
              <a:rPr sz="1600" spc="-5" dirty="0">
                <a:latin typeface="Arial"/>
                <a:cs typeface="Arial"/>
              </a:rPr>
              <a:t>rezultaty, </a:t>
            </a:r>
            <a:r>
              <a:rPr sz="1600" spc="-10" dirty="0">
                <a:latin typeface="Arial"/>
                <a:cs typeface="Arial"/>
              </a:rPr>
              <a:t>ponieważ </a:t>
            </a:r>
            <a:r>
              <a:rPr sz="1600" spc="-5" dirty="0">
                <a:latin typeface="Arial"/>
                <a:cs typeface="Arial"/>
              </a:rPr>
              <a:t>ludzie uczą </a:t>
            </a:r>
            <a:r>
              <a:rPr sz="1600" dirty="0">
                <a:latin typeface="Arial"/>
                <a:cs typeface="Arial"/>
              </a:rPr>
              <a:t>się </a:t>
            </a:r>
            <a:r>
              <a:rPr sz="1600" spc="-5" dirty="0">
                <a:latin typeface="Arial"/>
                <a:cs typeface="Arial"/>
              </a:rPr>
              <a:t>w jaki sposób </a:t>
            </a:r>
            <a:r>
              <a:rPr sz="1600" dirty="0">
                <a:latin typeface="Arial"/>
                <a:cs typeface="Arial"/>
              </a:rPr>
              <a:t>ich </a:t>
            </a:r>
            <a:r>
              <a:rPr sz="1600" spc="-5" dirty="0">
                <a:latin typeface="Arial"/>
                <a:cs typeface="Arial"/>
              </a:rPr>
              <a:t>zachowanie  </a:t>
            </a:r>
            <a:r>
              <a:rPr sz="1600" spc="-10" dirty="0">
                <a:latin typeface="Arial"/>
                <a:cs typeface="Arial"/>
              </a:rPr>
              <a:t>wpływa </a:t>
            </a:r>
            <a:r>
              <a:rPr sz="1600" spc="-5" dirty="0">
                <a:latin typeface="Arial"/>
                <a:cs typeface="Arial"/>
              </a:rPr>
              <a:t>na sytuację – to znaczy jakie daje rezultaty. Jeśli coś daje </a:t>
            </a:r>
            <a:r>
              <a:rPr sz="1600" spc="-10" dirty="0">
                <a:latin typeface="Arial"/>
                <a:cs typeface="Arial"/>
              </a:rPr>
              <a:t>dobre </a:t>
            </a:r>
            <a:r>
              <a:rPr sz="1600" spc="-5" dirty="0">
                <a:latin typeface="Arial"/>
                <a:cs typeface="Arial"/>
              </a:rPr>
              <a:t>rezultaty – to  chcemy to robić, jeśli coś daje </a:t>
            </a:r>
            <a:r>
              <a:rPr sz="1600" dirty="0">
                <a:latin typeface="Arial"/>
                <a:cs typeface="Arial"/>
              </a:rPr>
              <a:t>złe </a:t>
            </a:r>
            <a:r>
              <a:rPr sz="1600" spc="-5" dirty="0">
                <a:latin typeface="Arial"/>
                <a:cs typeface="Arial"/>
              </a:rPr>
              <a:t>rezultaty – odczuwamy do tego awersje. Dodatkowo,  nie lubimy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tracić.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Arial"/>
              <a:cs typeface="Arial"/>
            </a:endParaRPr>
          </a:p>
          <a:p>
            <a:pPr marL="4286885" marR="578485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Farmville </a:t>
            </a:r>
            <a:r>
              <a:rPr sz="1600" spc="-5" dirty="0">
                <a:latin typeface="Calibri"/>
                <a:cs typeface="Calibri"/>
              </a:rPr>
              <a:t>– </a:t>
            </a:r>
            <a:r>
              <a:rPr sz="1600" spc="-15" dirty="0">
                <a:latin typeface="Calibri"/>
                <a:cs typeface="Calibri"/>
              </a:rPr>
              <a:t>rodzaj symulatora </a:t>
            </a:r>
            <a:r>
              <a:rPr sz="1600" spc="-35" dirty="0">
                <a:latin typeface="Calibri"/>
                <a:cs typeface="Calibri"/>
              </a:rPr>
              <a:t>farmy,  </a:t>
            </a:r>
            <a:r>
              <a:rPr sz="1600" spc="-10" dirty="0">
                <a:latin typeface="Calibri"/>
                <a:cs typeface="Calibri"/>
              </a:rPr>
              <a:t>gracz zbierając plony posuwa </a:t>
            </a:r>
            <a:r>
              <a:rPr sz="1600" spc="-5" dirty="0">
                <a:latin typeface="Calibri"/>
                <a:cs typeface="Calibri"/>
              </a:rPr>
              <a:t>się  </a:t>
            </a:r>
            <a:r>
              <a:rPr sz="1600" spc="-10" dirty="0">
                <a:latin typeface="Calibri"/>
                <a:cs typeface="Calibri"/>
              </a:rPr>
              <a:t>naprzód,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ale…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libri"/>
              <a:cs typeface="Calibri"/>
            </a:endParaRPr>
          </a:p>
          <a:p>
            <a:pPr marL="428688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…jeśli nie </a:t>
            </a:r>
            <a:r>
              <a:rPr sz="1600" spc="-10" dirty="0">
                <a:latin typeface="Calibri"/>
                <a:cs typeface="Calibri"/>
              </a:rPr>
              <a:t>zbierze </a:t>
            </a:r>
            <a:r>
              <a:rPr sz="1600" spc="-5" dirty="0">
                <a:latin typeface="Calibri"/>
                <a:cs typeface="Calibri"/>
              </a:rPr>
              <a:t>ich na </a:t>
            </a:r>
            <a:r>
              <a:rPr sz="1600" spc="-10" dirty="0">
                <a:latin typeface="Calibri"/>
                <a:cs typeface="Calibri"/>
              </a:rPr>
              <a:t>czas, to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plony</a:t>
            </a:r>
            <a:endParaRPr sz="1600">
              <a:latin typeface="Calibri"/>
              <a:cs typeface="Calibri"/>
            </a:endParaRPr>
          </a:p>
          <a:p>
            <a:pPr marL="428688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zwiędną i się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zmarnują.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libri"/>
              <a:cs typeface="Calibri"/>
            </a:endParaRPr>
          </a:p>
          <a:p>
            <a:pPr marL="4286885" marR="216535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Calibri"/>
                <a:cs typeface="Calibri"/>
              </a:rPr>
              <a:t>Efekt: </a:t>
            </a:r>
            <a:r>
              <a:rPr sz="1600" spc="-10" dirty="0">
                <a:latin typeface="Calibri"/>
                <a:cs typeface="Calibri"/>
              </a:rPr>
              <a:t>gracz </a:t>
            </a:r>
            <a:r>
              <a:rPr sz="1600" spc="-5" dirty="0">
                <a:latin typeface="Calibri"/>
                <a:cs typeface="Calibri"/>
              </a:rPr>
              <a:t>regularnie się </a:t>
            </a:r>
            <a:r>
              <a:rPr sz="1600" spc="-10" dirty="0">
                <a:latin typeface="Calibri"/>
                <a:cs typeface="Calibri"/>
              </a:rPr>
              <a:t>rejestruje, aby  </a:t>
            </a:r>
            <a:r>
              <a:rPr sz="1600" spc="-5" dirty="0">
                <a:latin typeface="Calibri"/>
                <a:cs typeface="Calibri"/>
              </a:rPr>
              <a:t>uniknąć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straty!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7150" y="408178"/>
            <a:ext cx="156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Hist</a:t>
            </a:r>
            <a:r>
              <a:rPr spc="-20" dirty="0"/>
              <a:t>o</a:t>
            </a:r>
            <a:r>
              <a:rPr spc="-5" dirty="0"/>
              <a:t>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238" y="1861163"/>
            <a:ext cx="2766060" cy="28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000" spc="-5" dirty="0">
                <a:latin typeface="Arial"/>
                <a:cs typeface="Arial"/>
              </a:rPr>
              <a:t>tywa </a:t>
            </a:r>
            <a:r>
              <a:rPr sz="2000" dirty="0">
                <a:latin typeface="Arial"/>
                <a:cs typeface="Arial"/>
              </a:rPr>
              <a:t>mająca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dirty="0">
                <a:latin typeface="Arial"/>
                <a:cs typeface="Arial"/>
              </a:rPr>
              <a:t>celu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zac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1092453"/>
            <a:ext cx="8046084" cy="3013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50945" algn="l"/>
              </a:tabLst>
            </a:pPr>
            <a:r>
              <a:rPr sz="2000" dirty="0">
                <a:latin typeface="Arial"/>
                <a:cs typeface="Arial"/>
              </a:rPr>
              <a:t>2002 – Serious games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initiative.	</a:t>
            </a:r>
            <a:r>
              <a:rPr sz="2000" dirty="0">
                <a:latin typeface="Arial"/>
                <a:cs typeface="Arial"/>
              </a:rPr>
              <a:t>( </a:t>
            </a:r>
            <a:r>
              <a:rPr sz="2000" u="sng" dirty="0">
                <a:solidFill>
                  <a:srgbClr val="666699"/>
                </a:solidFill>
                <a:uFill>
                  <a:solidFill>
                    <a:srgbClr val="666699"/>
                  </a:solidFill>
                </a:uFill>
                <a:latin typeface="Arial"/>
                <a:cs typeface="Arial"/>
                <a:hlinkClick r:id="rId2"/>
              </a:rPr>
              <a:t>http://www.seriousgames.org/</a:t>
            </a:r>
            <a:r>
              <a:rPr sz="2000" spc="-110" dirty="0">
                <a:solidFill>
                  <a:srgbClr val="666699"/>
                </a:solidFill>
                <a:latin typeface="Arial"/>
                <a:cs typeface="Arial"/>
                <a:hlinkClick r:id="rId2"/>
              </a:rPr>
              <a:t> </a:t>
            </a:r>
            <a:r>
              <a:rPr sz="2000" dirty="0">
                <a:latin typeface="Arial"/>
                <a:cs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pl-PL" sz="29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3372485" algn="l"/>
              </a:tabLst>
            </a:pPr>
            <a:r>
              <a:rPr sz="2000" dirty="0" err="1">
                <a:latin typeface="Arial"/>
                <a:cs typeface="Arial"/>
              </a:rPr>
              <a:t>Inicja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5" dirty="0">
                <a:latin typeface="Arial"/>
                <a:cs typeface="Arial"/>
              </a:rPr>
              <a:t>hęcenie </a:t>
            </a:r>
            <a:r>
              <a:rPr sz="2000" dirty="0">
                <a:latin typeface="Arial"/>
                <a:cs typeface="Arial"/>
              </a:rPr>
              <a:t>i wspierania tworzenia </a:t>
            </a:r>
            <a:r>
              <a:rPr sz="2000" spc="-5" dirty="0">
                <a:latin typeface="Arial"/>
                <a:cs typeface="Arial"/>
              </a:rPr>
              <a:t>gier  </a:t>
            </a:r>
            <a:r>
              <a:rPr sz="2000" dirty="0">
                <a:latin typeface="Arial"/>
                <a:cs typeface="Arial"/>
              </a:rPr>
              <a:t>służących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dirty="0">
                <a:latin typeface="Arial"/>
                <a:cs typeface="Arial"/>
              </a:rPr>
              <a:t>celów odwzorowywania </a:t>
            </a:r>
            <a:r>
              <a:rPr sz="2000" spc="-5" dirty="0">
                <a:latin typeface="Arial"/>
                <a:cs typeface="Arial"/>
              </a:rPr>
              <a:t>pewnego </a:t>
            </a:r>
            <a:r>
              <a:rPr sz="2000" dirty="0">
                <a:latin typeface="Arial"/>
                <a:cs typeface="Arial"/>
              </a:rPr>
              <a:t>aspektu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rzeczywistości,  </a:t>
            </a:r>
            <a:r>
              <a:rPr sz="2000" spc="-5" dirty="0">
                <a:latin typeface="Arial"/>
                <a:cs typeface="Arial"/>
              </a:rPr>
              <a:t>aby </a:t>
            </a:r>
            <a:r>
              <a:rPr sz="2000" dirty="0">
                <a:latin typeface="Arial"/>
                <a:cs typeface="Arial"/>
              </a:rPr>
              <a:t>można </a:t>
            </a:r>
            <a:r>
              <a:rPr sz="2000" spc="-5" dirty="0">
                <a:latin typeface="Arial"/>
                <a:cs typeface="Arial"/>
              </a:rPr>
              <a:t>je było </a:t>
            </a:r>
            <a:r>
              <a:rPr sz="2000" dirty="0">
                <a:latin typeface="Arial"/>
                <a:cs typeface="Arial"/>
              </a:rPr>
              <a:t>wykorzystać w celach </a:t>
            </a:r>
            <a:r>
              <a:rPr sz="2000" spc="-5" dirty="0">
                <a:latin typeface="Arial"/>
                <a:cs typeface="Arial"/>
              </a:rPr>
              <a:t>edukacyjnych, biznesie lub do  </a:t>
            </a:r>
            <a:r>
              <a:rPr sz="2000" dirty="0">
                <a:latin typeface="Arial"/>
                <a:cs typeface="Arial"/>
              </a:rPr>
              <a:t>rozwiązywania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problemów.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Arial"/>
              <a:cs typeface="Arial"/>
            </a:endParaRPr>
          </a:p>
          <a:p>
            <a:pPr marL="12700" marR="65722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Podsumowując: symulatory to jeszcze </a:t>
            </a:r>
            <a:r>
              <a:rPr sz="2000" spc="-5" dirty="0">
                <a:latin typeface="Arial"/>
                <a:cs typeface="Arial"/>
              </a:rPr>
              <a:t>nie grywalizacja, ponieważ  </a:t>
            </a:r>
            <a:r>
              <a:rPr sz="2000" dirty="0">
                <a:latin typeface="Arial"/>
                <a:cs typeface="Arial"/>
              </a:rPr>
              <a:t>mamy </a:t>
            </a:r>
            <a:r>
              <a:rPr sz="2000" spc="-5" dirty="0">
                <a:latin typeface="Arial"/>
                <a:cs typeface="Arial"/>
              </a:rPr>
              <a:t>tutaj do </a:t>
            </a:r>
            <a:r>
              <a:rPr sz="2000" dirty="0">
                <a:latin typeface="Arial"/>
                <a:cs typeface="Arial"/>
              </a:rPr>
              <a:t>czynienia z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grą.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82742" y="527304"/>
            <a:ext cx="2743200" cy="665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01683" y="6589877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3941" y="408178"/>
            <a:ext cx="5669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Behawioryzm, a </a:t>
            </a:r>
            <a:r>
              <a:rPr spc="-10" dirty="0"/>
              <a:t>grywalizacja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9539" y="1423238"/>
            <a:ext cx="7862570" cy="391287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55600" marR="388620" indent="-343535">
              <a:lnSpc>
                <a:spcPts val="1620"/>
              </a:lnSpc>
              <a:spcBef>
                <a:spcPts val="30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500" spc="-5" dirty="0">
                <a:latin typeface="Arial"/>
                <a:cs typeface="Arial"/>
              </a:rPr>
              <a:t>Strona </a:t>
            </a:r>
            <a:r>
              <a:rPr sz="1500" dirty="0">
                <a:latin typeface="Arial"/>
                <a:cs typeface="Arial"/>
              </a:rPr>
              <a:t>o meczach </a:t>
            </a:r>
            <a:r>
              <a:rPr sz="1500" spc="-5" dirty="0">
                <a:latin typeface="Arial"/>
                <a:cs typeface="Arial"/>
              </a:rPr>
              <a:t>baseballowych. </a:t>
            </a:r>
            <a:r>
              <a:rPr sz="1500" dirty="0">
                <a:latin typeface="Arial"/>
                <a:cs typeface="Arial"/>
              </a:rPr>
              <a:t>Tutaj </a:t>
            </a:r>
            <a:r>
              <a:rPr sz="1500" spc="-5" dirty="0">
                <a:latin typeface="Arial"/>
                <a:cs typeface="Arial"/>
              </a:rPr>
              <a:t>użytkownik otrzymuje </a:t>
            </a:r>
            <a:r>
              <a:rPr sz="1500" dirty="0">
                <a:latin typeface="Arial"/>
                <a:cs typeface="Arial"/>
              </a:rPr>
              <a:t>nagrody za oglądanie  </a:t>
            </a:r>
            <a:r>
              <a:rPr sz="1500" spc="-5" dirty="0">
                <a:latin typeface="Arial"/>
                <a:cs typeface="Arial"/>
              </a:rPr>
              <a:t>meczy. Sami użytkownicy </a:t>
            </a:r>
            <a:r>
              <a:rPr sz="1500" dirty="0">
                <a:latin typeface="Arial"/>
                <a:cs typeface="Arial"/>
              </a:rPr>
              <a:t>jednakże </a:t>
            </a:r>
            <a:r>
              <a:rPr sz="1500" spc="-5" dirty="0">
                <a:latin typeface="Arial"/>
                <a:cs typeface="Arial"/>
              </a:rPr>
              <a:t>stwierdzają, </a:t>
            </a:r>
            <a:r>
              <a:rPr sz="1500" dirty="0">
                <a:latin typeface="Arial"/>
                <a:cs typeface="Arial"/>
              </a:rPr>
              <a:t>że tak </a:t>
            </a:r>
            <a:r>
              <a:rPr sz="1500" spc="-5" dirty="0">
                <a:latin typeface="Arial"/>
                <a:cs typeface="Arial"/>
              </a:rPr>
              <a:t>naprawdę </a:t>
            </a:r>
            <a:r>
              <a:rPr sz="1500" dirty="0">
                <a:latin typeface="Arial"/>
                <a:cs typeface="Arial"/>
              </a:rPr>
              <a:t>te nagrody to </a:t>
            </a:r>
            <a:r>
              <a:rPr sz="1500" spc="-5" dirty="0">
                <a:latin typeface="Arial"/>
                <a:cs typeface="Arial"/>
              </a:rPr>
              <a:t>nic  ciekawego, </a:t>
            </a:r>
            <a:r>
              <a:rPr sz="1500" dirty="0">
                <a:latin typeface="Arial"/>
                <a:cs typeface="Arial"/>
              </a:rPr>
              <a:t>a pomimo tego są </a:t>
            </a:r>
            <a:r>
              <a:rPr sz="1500" spc="-5" dirty="0">
                <a:latin typeface="Arial"/>
                <a:cs typeface="Arial"/>
              </a:rPr>
              <a:t>tacy, </a:t>
            </a:r>
            <a:r>
              <a:rPr sz="1500" dirty="0">
                <a:latin typeface="Arial"/>
                <a:cs typeface="Arial"/>
              </a:rPr>
              <a:t>którzy </a:t>
            </a:r>
            <a:r>
              <a:rPr sz="1500" spc="-5" dirty="0">
                <a:latin typeface="Arial"/>
                <a:cs typeface="Arial"/>
              </a:rPr>
              <a:t>obsesyjnie je </a:t>
            </a:r>
            <a:r>
              <a:rPr sz="1500" dirty="0">
                <a:latin typeface="Arial"/>
                <a:cs typeface="Arial"/>
              </a:rPr>
              <a:t>zbierają.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Dlaczego?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CC00"/>
              </a:buClr>
              <a:buFont typeface="Wingdings"/>
              <a:buChar char=""/>
            </a:pPr>
            <a:endParaRPr sz="2000">
              <a:latin typeface="Arial"/>
              <a:cs typeface="Arial"/>
            </a:endParaRPr>
          </a:p>
          <a:p>
            <a:pPr marL="355600" marR="80645" indent="-343535">
              <a:lnSpc>
                <a:spcPts val="162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500" dirty="0">
                <a:latin typeface="Arial"/>
                <a:cs typeface="Arial"/>
              </a:rPr>
              <a:t>Wynika to ze struktury naszego mózgu, który </a:t>
            </a:r>
            <a:r>
              <a:rPr sz="1500" spc="-10" dirty="0">
                <a:latin typeface="Arial"/>
                <a:cs typeface="Arial"/>
              </a:rPr>
              <a:t>wydziela </a:t>
            </a:r>
            <a:r>
              <a:rPr sz="1500" dirty="0">
                <a:latin typeface="Arial"/>
                <a:cs typeface="Arial"/>
              </a:rPr>
              <a:t>substancje </a:t>
            </a:r>
            <a:r>
              <a:rPr sz="1500" spc="-5" dirty="0">
                <a:latin typeface="Arial"/>
                <a:cs typeface="Arial"/>
              </a:rPr>
              <a:t>sprawiające  przyjemność </a:t>
            </a:r>
            <a:r>
              <a:rPr sz="1500" dirty="0">
                <a:latin typeface="Arial"/>
                <a:cs typeface="Arial"/>
              </a:rPr>
              <a:t>gdy czujemy się nagradzani. </a:t>
            </a:r>
            <a:r>
              <a:rPr sz="1500" spc="-5" dirty="0">
                <a:latin typeface="Arial"/>
                <a:cs typeface="Arial"/>
              </a:rPr>
              <a:t>Nie </a:t>
            </a:r>
            <a:r>
              <a:rPr sz="1500" dirty="0">
                <a:latin typeface="Arial"/>
                <a:cs typeface="Arial"/>
              </a:rPr>
              <a:t>jest </a:t>
            </a:r>
            <a:r>
              <a:rPr sz="1500" spc="-5" dirty="0">
                <a:latin typeface="Arial"/>
                <a:cs typeface="Arial"/>
              </a:rPr>
              <a:t>ważna wysokość </a:t>
            </a:r>
            <a:r>
              <a:rPr sz="1500" dirty="0">
                <a:latin typeface="Arial"/>
                <a:cs typeface="Arial"/>
              </a:rPr>
              <a:t>nagrody ani sposób  nagradzania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CC00"/>
              </a:buClr>
              <a:buFont typeface="Wingdings"/>
              <a:buChar char=""/>
            </a:pPr>
            <a:endParaRPr sz="2000">
              <a:latin typeface="Arial"/>
              <a:cs typeface="Arial"/>
            </a:endParaRPr>
          </a:p>
          <a:p>
            <a:pPr marL="355600" marR="147955" indent="-343535" algn="just">
              <a:lnSpc>
                <a:spcPts val="162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6235" algn="l"/>
              </a:tabLst>
            </a:pPr>
            <a:r>
              <a:rPr sz="1500" spc="-5" dirty="0">
                <a:latin typeface="Arial"/>
                <a:cs typeface="Arial"/>
              </a:rPr>
              <a:t>Skoro </a:t>
            </a:r>
            <a:r>
              <a:rPr sz="1500" dirty="0">
                <a:latin typeface="Arial"/>
                <a:cs typeface="Arial"/>
              </a:rPr>
              <a:t>ta nagroda </a:t>
            </a:r>
            <a:r>
              <a:rPr sz="1500" spc="-5" dirty="0">
                <a:latin typeface="Arial"/>
                <a:cs typeface="Arial"/>
              </a:rPr>
              <a:t>daje </a:t>
            </a:r>
            <a:r>
              <a:rPr sz="1500" dirty="0">
                <a:latin typeface="Arial"/>
                <a:cs typeface="Arial"/>
              </a:rPr>
              <a:t>nam </a:t>
            </a:r>
            <a:r>
              <a:rPr sz="1500" spc="-5" dirty="0">
                <a:latin typeface="Arial"/>
                <a:cs typeface="Arial"/>
              </a:rPr>
              <a:t>przyjemność </a:t>
            </a:r>
            <a:r>
              <a:rPr sz="1500" dirty="0">
                <a:latin typeface="Arial"/>
                <a:cs typeface="Arial"/>
              </a:rPr>
              <a:t>to chcemy </a:t>
            </a:r>
            <a:r>
              <a:rPr sz="1500" spc="-5" dirty="0">
                <a:latin typeface="Arial"/>
                <a:cs typeface="Arial"/>
              </a:rPr>
              <a:t>więcej. </a:t>
            </a:r>
            <a:r>
              <a:rPr sz="1500" dirty="0">
                <a:latin typeface="Arial"/>
                <a:cs typeface="Arial"/>
              </a:rPr>
              <a:t>W </a:t>
            </a:r>
            <a:r>
              <a:rPr sz="1500" spc="-5" dirty="0">
                <a:latin typeface="Arial"/>
                <a:cs typeface="Arial"/>
              </a:rPr>
              <a:t>rezultacie powstaje </a:t>
            </a:r>
            <a:r>
              <a:rPr sz="1500" dirty="0">
                <a:latin typeface="Arial"/>
                <a:cs typeface="Arial"/>
              </a:rPr>
              <a:t>pętla  </a:t>
            </a:r>
            <a:r>
              <a:rPr sz="1500" spc="-5" dirty="0">
                <a:latin typeface="Arial"/>
                <a:cs typeface="Arial"/>
              </a:rPr>
              <a:t>zachowań, nauczyliśmy </a:t>
            </a:r>
            <a:r>
              <a:rPr sz="1500" dirty="0">
                <a:latin typeface="Arial"/>
                <a:cs typeface="Arial"/>
              </a:rPr>
              <a:t>się, że </a:t>
            </a:r>
            <a:r>
              <a:rPr sz="1500" spc="-5" dirty="0">
                <a:latin typeface="Arial"/>
                <a:cs typeface="Arial"/>
              </a:rPr>
              <a:t>wykonując zadania przygotowane </a:t>
            </a:r>
            <a:r>
              <a:rPr sz="1500" dirty="0">
                <a:latin typeface="Arial"/>
                <a:cs typeface="Arial"/>
              </a:rPr>
              <a:t>przez </a:t>
            </a:r>
            <a:r>
              <a:rPr sz="1500" spc="-5" dirty="0">
                <a:latin typeface="Arial"/>
                <a:cs typeface="Arial"/>
              </a:rPr>
              <a:t>twórce serwisu  </a:t>
            </a:r>
            <a:r>
              <a:rPr sz="1500" dirty="0">
                <a:latin typeface="Arial"/>
                <a:cs typeface="Arial"/>
              </a:rPr>
              <a:t>dostaniemy nagrode, a to </a:t>
            </a:r>
            <a:r>
              <a:rPr sz="1500" spc="-5" dirty="0">
                <a:latin typeface="Arial"/>
                <a:cs typeface="Arial"/>
              </a:rPr>
              <a:t>sprawia </a:t>
            </a:r>
            <a:r>
              <a:rPr sz="1500" dirty="0">
                <a:latin typeface="Arial"/>
                <a:cs typeface="Arial"/>
              </a:rPr>
              <a:t>nam </a:t>
            </a:r>
            <a:r>
              <a:rPr sz="1500" spc="-5" dirty="0">
                <a:latin typeface="Arial"/>
                <a:cs typeface="Arial"/>
              </a:rPr>
              <a:t>przyjemność, wiec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robimy.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CC00"/>
              </a:buClr>
              <a:buFont typeface="Wingdings"/>
              <a:buChar char=""/>
            </a:pPr>
            <a:endParaRPr sz="2000">
              <a:latin typeface="Arial"/>
              <a:cs typeface="Arial"/>
            </a:endParaRPr>
          </a:p>
          <a:p>
            <a:pPr marL="355600" marR="71755" indent="-343535" algn="just">
              <a:lnSpc>
                <a:spcPts val="162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6235" algn="l"/>
              </a:tabLst>
            </a:pPr>
            <a:r>
              <a:rPr sz="1500" dirty="0">
                <a:latin typeface="Arial"/>
                <a:cs typeface="Arial"/>
              </a:rPr>
              <a:t>W </a:t>
            </a:r>
            <a:r>
              <a:rPr sz="1500" spc="-10" dirty="0">
                <a:latin typeface="Arial"/>
                <a:cs typeface="Arial"/>
              </a:rPr>
              <a:t>pewnym </a:t>
            </a:r>
            <a:r>
              <a:rPr sz="1500" spc="-5" dirty="0">
                <a:latin typeface="Arial"/>
                <a:cs typeface="Arial"/>
              </a:rPr>
              <a:t>momencie </a:t>
            </a:r>
            <a:r>
              <a:rPr sz="1500" dirty="0">
                <a:latin typeface="Arial"/>
                <a:cs typeface="Arial"/>
              </a:rPr>
              <a:t>zbieranie nagród może stać </a:t>
            </a:r>
            <a:r>
              <a:rPr sz="1500" spc="-5" dirty="0">
                <a:latin typeface="Arial"/>
                <a:cs typeface="Arial"/>
              </a:rPr>
              <a:t>się ważniejsze niż przyczyna </a:t>
            </a:r>
            <a:r>
              <a:rPr sz="1500" dirty="0">
                <a:latin typeface="Arial"/>
                <a:cs typeface="Arial"/>
              </a:rPr>
              <a:t>z której  dostaliśmy </a:t>
            </a:r>
            <a:r>
              <a:rPr sz="1500" spc="-5" dirty="0">
                <a:latin typeface="Arial"/>
                <a:cs typeface="Arial"/>
              </a:rPr>
              <a:t>ją </a:t>
            </a:r>
            <a:r>
              <a:rPr sz="1500" dirty="0">
                <a:latin typeface="Arial"/>
                <a:cs typeface="Arial"/>
              </a:rPr>
              <a:t>po raz </a:t>
            </a:r>
            <a:r>
              <a:rPr sz="1500" spc="-5" dirty="0">
                <a:latin typeface="Arial"/>
                <a:cs typeface="Arial"/>
              </a:rPr>
              <a:t>pierwszy. </a:t>
            </a:r>
            <a:r>
              <a:rPr sz="1500" dirty="0">
                <a:latin typeface="Arial"/>
                <a:cs typeface="Arial"/>
              </a:rPr>
              <a:t>Efekt jest </a:t>
            </a:r>
            <a:r>
              <a:rPr sz="1500" spc="-5" dirty="0">
                <a:latin typeface="Arial"/>
                <a:cs typeface="Arial"/>
              </a:rPr>
              <a:t>zbliżony </a:t>
            </a:r>
            <a:r>
              <a:rPr sz="1500" dirty="0">
                <a:latin typeface="Arial"/>
                <a:cs typeface="Arial"/>
              </a:rPr>
              <a:t>do </a:t>
            </a:r>
            <a:r>
              <a:rPr sz="1500" spc="-5" dirty="0">
                <a:latin typeface="Arial"/>
                <a:cs typeface="Arial"/>
              </a:rPr>
              <a:t>działania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narkotyków.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CC00"/>
              </a:buClr>
              <a:buFont typeface="Wingdings"/>
              <a:buChar char=""/>
            </a:pPr>
            <a:endParaRPr sz="2000">
              <a:latin typeface="Arial"/>
              <a:cs typeface="Arial"/>
            </a:endParaRPr>
          </a:p>
          <a:p>
            <a:pPr marL="355600" marR="5080" indent="-343535" algn="just">
              <a:lnSpc>
                <a:spcPts val="1620"/>
              </a:lnSpc>
              <a:spcBef>
                <a:spcPts val="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6235" algn="l"/>
              </a:tabLst>
            </a:pPr>
            <a:r>
              <a:rPr sz="1500" spc="-5" dirty="0">
                <a:latin typeface="Arial"/>
                <a:cs typeface="Arial"/>
              </a:rPr>
              <a:t>To nie </a:t>
            </a:r>
            <a:r>
              <a:rPr sz="1500" dirty="0">
                <a:latin typeface="Arial"/>
                <a:cs typeface="Arial"/>
              </a:rPr>
              <a:t>jest </a:t>
            </a:r>
            <a:r>
              <a:rPr sz="1500" spc="-5" dirty="0">
                <a:latin typeface="Arial"/>
                <a:cs typeface="Arial"/>
              </a:rPr>
              <a:t>cały </a:t>
            </a:r>
            <a:r>
              <a:rPr sz="1500" dirty="0">
                <a:latin typeface="Arial"/>
                <a:cs typeface="Arial"/>
              </a:rPr>
              <a:t>sens </a:t>
            </a:r>
            <a:r>
              <a:rPr sz="1500" spc="-5" dirty="0">
                <a:latin typeface="Arial"/>
                <a:cs typeface="Arial"/>
              </a:rPr>
              <a:t>grywalizacji, ale </a:t>
            </a:r>
            <a:r>
              <a:rPr sz="1500" dirty="0">
                <a:latin typeface="Arial"/>
                <a:cs typeface="Arial"/>
              </a:rPr>
              <a:t>jest to bardzo istotny element i o </a:t>
            </a:r>
            <a:r>
              <a:rPr sz="1500" spc="-5" dirty="0">
                <a:latin typeface="Arial"/>
                <a:cs typeface="Arial"/>
              </a:rPr>
              <a:t>ile </a:t>
            </a:r>
            <a:r>
              <a:rPr sz="1500" dirty="0">
                <a:latin typeface="Arial"/>
                <a:cs typeface="Arial"/>
              </a:rPr>
              <a:t>to jest </a:t>
            </a:r>
            <a:r>
              <a:rPr sz="1500" spc="-5" dirty="0">
                <a:latin typeface="Arial"/>
                <a:cs typeface="Arial"/>
              </a:rPr>
              <a:t>możliwe,  </a:t>
            </a:r>
            <a:r>
              <a:rPr sz="1500" dirty="0">
                <a:latin typeface="Arial"/>
                <a:cs typeface="Arial"/>
              </a:rPr>
              <a:t>ta mechanika </a:t>
            </a:r>
            <a:r>
              <a:rPr sz="1500" spc="-5" dirty="0">
                <a:latin typeface="Arial"/>
                <a:cs typeface="Arial"/>
              </a:rPr>
              <a:t>powinna być zastosowana </a:t>
            </a:r>
            <a:r>
              <a:rPr sz="1500" dirty="0">
                <a:latin typeface="Arial"/>
                <a:cs typeface="Arial"/>
              </a:rPr>
              <a:t>przy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grywalizacji.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050" y="408178"/>
            <a:ext cx="16408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Na</a:t>
            </a:r>
            <a:r>
              <a:rPr spc="-20" dirty="0"/>
              <a:t>g</a:t>
            </a:r>
            <a:r>
              <a:rPr spc="-5" dirty="0"/>
              <a:t>r</a:t>
            </a:r>
            <a:r>
              <a:rPr spc="-20" dirty="0"/>
              <a:t>o</a:t>
            </a:r>
            <a:r>
              <a:rPr spc="-5" dirty="0"/>
              <a:t>dy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68374"/>
            <a:ext cx="7440930" cy="28829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330"/>
              </a:spcBef>
            </a:pPr>
            <a:r>
              <a:rPr sz="1700" dirty="0">
                <a:latin typeface="Arial"/>
                <a:cs typeface="Arial"/>
              </a:rPr>
              <a:t>Cognitive Evaluation Theory – </a:t>
            </a:r>
            <a:r>
              <a:rPr sz="1700" spc="-5" dirty="0">
                <a:latin typeface="Arial"/>
                <a:cs typeface="Arial"/>
              </a:rPr>
              <a:t>teoria próbująca przedstawić </a:t>
            </a:r>
            <a:r>
              <a:rPr sz="1700" dirty="0">
                <a:latin typeface="Arial"/>
                <a:cs typeface="Arial"/>
              </a:rPr>
              <a:t>źródła </a:t>
            </a:r>
            <a:r>
              <a:rPr sz="1700" spc="-10" dirty="0">
                <a:latin typeface="Arial"/>
                <a:cs typeface="Arial"/>
              </a:rPr>
              <a:t>motywacji.  Istotnym </a:t>
            </a:r>
            <a:r>
              <a:rPr sz="1700" spc="-5" dirty="0">
                <a:latin typeface="Arial"/>
                <a:cs typeface="Arial"/>
              </a:rPr>
              <a:t>elementem </a:t>
            </a:r>
            <a:r>
              <a:rPr sz="1700" dirty="0">
                <a:latin typeface="Arial"/>
                <a:cs typeface="Arial"/>
              </a:rPr>
              <a:t>są </a:t>
            </a:r>
            <a:r>
              <a:rPr sz="1700" spc="-5" dirty="0">
                <a:latin typeface="Arial"/>
                <a:cs typeface="Arial"/>
              </a:rPr>
              <a:t>włąśnie nagrody dzielone na </a:t>
            </a:r>
            <a:r>
              <a:rPr sz="1700" dirty="0">
                <a:latin typeface="Arial"/>
                <a:cs typeface="Arial"/>
              </a:rPr>
              <a:t>różne</a:t>
            </a:r>
            <a:r>
              <a:rPr sz="1700" spc="1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kategorie: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buClr>
                <a:srgbClr val="FFCC00"/>
              </a:buClr>
              <a:buSzPct val="88235"/>
              <a:buAutoNum type="arabicPeriod"/>
              <a:tabLst>
                <a:tab pos="469900" algn="l"/>
                <a:tab pos="470534" algn="l"/>
              </a:tabLst>
            </a:pPr>
            <a:r>
              <a:rPr sz="1700" dirty="0">
                <a:latin typeface="Arial"/>
                <a:cs typeface="Arial"/>
              </a:rPr>
              <a:t>Materialne/niematerialne</a:t>
            </a:r>
            <a:endParaRPr sz="17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204"/>
              </a:spcBef>
              <a:buClr>
                <a:srgbClr val="FFCC00"/>
              </a:buClr>
              <a:buSzPct val="88235"/>
              <a:buAutoNum type="arabicPeriod"/>
              <a:tabLst>
                <a:tab pos="469900" algn="l"/>
                <a:tab pos="470534" algn="l"/>
              </a:tabLst>
            </a:pPr>
            <a:r>
              <a:rPr sz="1700" dirty="0">
                <a:latin typeface="Arial"/>
                <a:cs typeface="Arial"/>
              </a:rPr>
              <a:t>Spodziewane/niespodziewane</a:t>
            </a:r>
            <a:endParaRPr sz="17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200"/>
              </a:spcBef>
              <a:buClr>
                <a:srgbClr val="FFCC00"/>
              </a:buClr>
              <a:buSzPct val="88235"/>
              <a:buAutoNum type="arabicPeriod"/>
              <a:tabLst>
                <a:tab pos="469900" algn="l"/>
                <a:tab pos="470534" algn="l"/>
              </a:tabLst>
            </a:pPr>
            <a:r>
              <a:rPr sz="1700" spc="-5" dirty="0">
                <a:latin typeface="Arial"/>
                <a:cs typeface="Arial"/>
              </a:rPr>
              <a:t>Przyczyna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CC00"/>
              </a:buClr>
              <a:buFont typeface="Arial"/>
              <a:buAutoNum type="arabicPeriod"/>
            </a:pPr>
            <a:endParaRPr sz="2100">
              <a:latin typeface="Arial"/>
              <a:cs typeface="Arial"/>
            </a:endParaRPr>
          </a:p>
          <a:p>
            <a:pPr marL="870585" lvl="1" indent="-457834">
              <a:lnSpc>
                <a:spcPct val="100000"/>
              </a:lnSpc>
              <a:buClr>
                <a:srgbClr val="666699"/>
              </a:buClr>
              <a:buSzPct val="89285"/>
              <a:buAutoNum type="arabicPeriod"/>
              <a:tabLst>
                <a:tab pos="870585" algn="l"/>
                <a:tab pos="871219" algn="l"/>
              </a:tabLst>
            </a:pPr>
            <a:r>
              <a:rPr sz="1400" spc="-5" dirty="0">
                <a:latin typeface="Arial"/>
                <a:cs typeface="Arial"/>
              </a:rPr>
              <a:t>Niezależne </a:t>
            </a:r>
            <a:r>
              <a:rPr sz="1400" dirty="0">
                <a:latin typeface="Arial"/>
                <a:cs typeface="Arial"/>
              </a:rPr>
              <a:t>od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przyczyny</a:t>
            </a:r>
            <a:endParaRPr sz="1400">
              <a:latin typeface="Arial"/>
              <a:cs typeface="Arial"/>
            </a:endParaRPr>
          </a:p>
          <a:p>
            <a:pPr marL="870585" lvl="1" indent="-457834">
              <a:lnSpc>
                <a:spcPct val="100000"/>
              </a:lnSpc>
              <a:spcBef>
                <a:spcPts val="170"/>
              </a:spcBef>
              <a:buClr>
                <a:srgbClr val="666699"/>
              </a:buClr>
              <a:buSzPct val="89285"/>
              <a:buAutoNum type="arabicPeriod"/>
              <a:tabLst>
                <a:tab pos="870585" algn="l"/>
                <a:tab pos="871219" algn="l"/>
              </a:tabLst>
            </a:pPr>
            <a:r>
              <a:rPr sz="1400" spc="-5" dirty="0">
                <a:latin typeface="Arial"/>
                <a:cs typeface="Arial"/>
              </a:rPr>
              <a:t>Zaangażowanie</a:t>
            </a:r>
            <a:endParaRPr sz="1400">
              <a:latin typeface="Arial"/>
              <a:cs typeface="Arial"/>
            </a:endParaRPr>
          </a:p>
          <a:p>
            <a:pPr marL="870585" lvl="1" indent="-457834">
              <a:lnSpc>
                <a:spcPct val="100000"/>
              </a:lnSpc>
              <a:spcBef>
                <a:spcPts val="165"/>
              </a:spcBef>
              <a:buClr>
                <a:srgbClr val="666699"/>
              </a:buClr>
              <a:buSzPct val="89285"/>
              <a:buAutoNum type="arabicPeriod"/>
              <a:tabLst>
                <a:tab pos="870585" algn="l"/>
                <a:tab pos="871219" algn="l"/>
              </a:tabLst>
            </a:pPr>
            <a:r>
              <a:rPr sz="1400" spc="-5" dirty="0">
                <a:latin typeface="Arial"/>
                <a:cs typeface="Arial"/>
              </a:rPr>
              <a:t>Ukończenie</a:t>
            </a:r>
            <a:endParaRPr sz="1400">
              <a:latin typeface="Arial"/>
              <a:cs typeface="Arial"/>
            </a:endParaRPr>
          </a:p>
          <a:p>
            <a:pPr marL="870585" lvl="1" indent="-457834">
              <a:lnSpc>
                <a:spcPct val="100000"/>
              </a:lnSpc>
              <a:spcBef>
                <a:spcPts val="170"/>
              </a:spcBef>
              <a:buClr>
                <a:srgbClr val="666699"/>
              </a:buClr>
              <a:buSzPct val="89285"/>
              <a:buAutoNum type="arabicPeriod"/>
              <a:tabLst>
                <a:tab pos="870585" algn="l"/>
                <a:tab pos="871219" algn="l"/>
              </a:tabLst>
            </a:pPr>
            <a:r>
              <a:rPr sz="1400" spc="-5" dirty="0">
                <a:latin typeface="Arial"/>
                <a:cs typeface="Arial"/>
              </a:rPr>
              <a:t>Efektywność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206110"/>
            <a:ext cx="7923530" cy="51879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330"/>
              </a:spcBef>
            </a:pPr>
            <a:r>
              <a:rPr sz="1700" spc="-5" dirty="0">
                <a:latin typeface="Arial"/>
                <a:cs typeface="Arial"/>
              </a:rPr>
              <a:t>Należy </a:t>
            </a:r>
            <a:r>
              <a:rPr sz="1700" spc="-10" dirty="0">
                <a:latin typeface="Arial"/>
                <a:cs typeface="Arial"/>
              </a:rPr>
              <a:t>wybrać </a:t>
            </a:r>
            <a:r>
              <a:rPr sz="1700" dirty="0">
                <a:latin typeface="Arial"/>
                <a:cs typeface="Arial"/>
              </a:rPr>
              <a:t>rodzaje </a:t>
            </a:r>
            <a:r>
              <a:rPr sz="1700" spc="-5" dirty="0">
                <a:latin typeface="Arial"/>
                <a:cs typeface="Arial"/>
              </a:rPr>
              <a:t>nagród odpowiednie do </a:t>
            </a:r>
            <a:r>
              <a:rPr sz="1700" dirty="0">
                <a:latin typeface="Arial"/>
                <a:cs typeface="Arial"/>
              </a:rPr>
              <a:t>celu, </a:t>
            </a:r>
            <a:r>
              <a:rPr sz="1700" spc="-10" dirty="0">
                <a:latin typeface="Arial"/>
                <a:cs typeface="Arial"/>
              </a:rPr>
              <a:t>warto </a:t>
            </a:r>
            <a:r>
              <a:rPr sz="1700" spc="-5" dirty="0">
                <a:latin typeface="Arial"/>
                <a:cs typeface="Arial"/>
              </a:rPr>
              <a:t>stosować dużo różnych  </a:t>
            </a:r>
            <a:r>
              <a:rPr sz="1700" dirty="0">
                <a:latin typeface="Arial"/>
                <a:cs typeface="Arial"/>
              </a:rPr>
              <a:t>rodzajów.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07635" y="2196083"/>
            <a:ext cx="3282696" cy="1438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7635" y="3729228"/>
            <a:ext cx="3262884" cy="1440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2729" y="408178"/>
            <a:ext cx="5250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Harmonogram</a:t>
            </a:r>
            <a:r>
              <a:rPr spc="-15" dirty="0"/>
              <a:t> </a:t>
            </a:r>
            <a:r>
              <a:rPr spc="-10" dirty="0"/>
              <a:t>nagradzania</a:t>
            </a:r>
          </a:p>
        </p:txBody>
      </p:sp>
      <p:sp>
        <p:nvSpPr>
          <p:cNvPr id="3" name="object 3"/>
          <p:cNvSpPr/>
          <p:nvPr/>
        </p:nvSpPr>
        <p:spPr>
          <a:xfrm>
            <a:off x="467868" y="1773935"/>
            <a:ext cx="8229600" cy="3671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2729" y="408178"/>
            <a:ext cx="5250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Harmonogram</a:t>
            </a:r>
            <a:r>
              <a:rPr spc="-15" dirty="0"/>
              <a:t> </a:t>
            </a:r>
            <a:r>
              <a:rPr spc="-10" dirty="0"/>
              <a:t>nagradzania</a:t>
            </a:r>
          </a:p>
        </p:txBody>
      </p:sp>
      <p:sp>
        <p:nvSpPr>
          <p:cNvPr id="3" name="object 3"/>
          <p:cNvSpPr/>
          <p:nvPr/>
        </p:nvSpPr>
        <p:spPr>
          <a:xfrm>
            <a:off x="5003291" y="4152900"/>
            <a:ext cx="3383279" cy="1508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8267" y="1008126"/>
            <a:ext cx="8045450" cy="422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 algn="just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88888"/>
              <a:buAutoNum type="arabicPeriod"/>
              <a:tabLst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Nagradzanie ciągłe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mało interesujące, </a:t>
            </a:r>
            <a:r>
              <a:rPr sz="1800" dirty="0">
                <a:latin typeface="Arial"/>
                <a:cs typeface="Arial"/>
              </a:rPr>
              <a:t>z </a:t>
            </a:r>
            <a:r>
              <a:rPr sz="1800" spc="-5" dirty="0">
                <a:latin typeface="Arial"/>
                <a:cs typeface="Arial"/>
              </a:rPr>
              <a:t>czasem </a:t>
            </a:r>
            <a:r>
              <a:rPr sz="1800" spc="-10" dirty="0">
                <a:latin typeface="Arial"/>
                <a:cs typeface="Arial"/>
              </a:rPr>
              <a:t>odczuwa </a:t>
            </a:r>
            <a:r>
              <a:rPr sz="1800" dirty="0">
                <a:latin typeface="Arial"/>
                <a:cs typeface="Arial"/>
              </a:rPr>
              <a:t>się </a:t>
            </a:r>
            <a:r>
              <a:rPr sz="1800" spc="-10" dirty="0">
                <a:latin typeface="Arial"/>
                <a:cs typeface="Arial"/>
              </a:rPr>
              <a:t>wrażenie,  </a:t>
            </a:r>
            <a:r>
              <a:rPr sz="1800" dirty="0">
                <a:latin typeface="Arial"/>
                <a:cs typeface="Arial"/>
              </a:rPr>
              <a:t>że to </a:t>
            </a:r>
            <a:r>
              <a:rPr sz="1800" spc="-10" dirty="0">
                <a:latin typeface="Arial"/>
                <a:cs typeface="Arial"/>
              </a:rPr>
              <a:t>wcale </a:t>
            </a:r>
            <a:r>
              <a:rPr sz="1800" spc="-5" dirty="0">
                <a:latin typeface="Arial"/>
                <a:cs typeface="Arial"/>
              </a:rPr>
              <a:t>nie jest </a:t>
            </a:r>
            <a:r>
              <a:rPr sz="1800" spc="-10" dirty="0">
                <a:latin typeface="Arial"/>
                <a:cs typeface="Arial"/>
              </a:rPr>
              <a:t>nagroda,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bardziej </a:t>
            </a:r>
            <a:r>
              <a:rPr sz="1800" spc="-10" dirty="0">
                <a:latin typeface="Arial"/>
                <a:cs typeface="Arial"/>
              </a:rPr>
              <a:t>element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aplikacji.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C00"/>
              </a:buClr>
              <a:buFont typeface="Arial"/>
              <a:buAutoNum type="arabicPeriod"/>
            </a:pPr>
            <a:endParaRPr sz="26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Arial"/>
                <a:cs typeface="Arial"/>
              </a:rPr>
              <a:t>Nagradzanie </a:t>
            </a:r>
            <a:r>
              <a:rPr sz="1800" b="1" dirty="0">
                <a:latin typeface="Arial"/>
                <a:cs typeface="Arial"/>
              </a:rPr>
              <a:t>z </a:t>
            </a:r>
            <a:r>
              <a:rPr sz="1800" b="1" spc="-5" dirty="0">
                <a:latin typeface="Arial"/>
                <a:cs typeface="Arial"/>
              </a:rPr>
              <a:t>ustaloną </a:t>
            </a:r>
            <a:r>
              <a:rPr sz="1800" b="1" dirty="0">
                <a:latin typeface="Arial"/>
                <a:cs typeface="Arial"/>
              </a:rPr>
              <a:t>częstotliwością</a:t>
            </a:r>
            <a:r>
              <a:rPr sz="1800" dirty="0">
                <a:latin typeface="Arial"/>
                <a:cs typeface="Arial"/>
              </a:rPr>
              <a:t>, z </a:t>
            </a:r>
            <a:r>
              <a:rPr sz="1800" spc="-10" dirty="0">
                <a:latin typeface="Arial"/>
                <a:cs typeface="Arial"/>
              </a:rPr>
              <a:t>ustalonym </a:t>
            </a:r>
            <a:r>
              <a:rPr sz="1800" spc="-5" dirty="0">
                <a:latin typeface="Arial"/>
                <a:cs typeface="Arial"/>
              </a:rPr>
              <a:t>odstępem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popularny rodzaj </a:t>
            </a:r>
            <a:r>
              <a:rPr sz="1800" spc="-10" dirty="0">
                <a:latin typeface="Arial"/>
                <a:cs typeface="Arial"/>
              </a:rPr>
              <a:t>nagród łatwy </a:t>
            </a:r>
            <a:r>
              <a:rPr sz="1800" spc="-5" dirty="0">
                <a:latin typeface="Arial"/>
                <a:cs typeface="Arial"/>
              </a:rPr>
              <a:t>do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wprowadzenia.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469900" marR="89535" indent="-457200" algn="just">
              <a:lnSpc>
                <a:spcPct val="100000"/>
              </a:lnSpc>
              <a:buClr>
                <a:srgbClr val="FFCC00"/>
              </a:buClr>
              <a:buSzPct val="88888"/>
              <a:buAutoNum type="arabicPeriod" startAt="3"/>
              <a:tabLst>
                <a:tab pos="469900" algn="l"/>
              </a:tabLst>
            </a:pPr>
            <a:r>
              <a:rPr sz="1800" b="1" dirty="0">
                <a:latin typeface="Arial"/>
                <a:cs typeface="Arial"/>
              </a:rPr>
              <a:t>Zmienne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15" dirty="0">
                <a:latin typeface="Arial"/>
                <a:cs typeface="Arial"/>
              </a:rPr>
              <a:t>uważane </a:t>
            </a:r>
            <a:r>
              <a:rPr sz="1800" dirty="0">
                <a:latin typeface="Arial"/>
                <a:cs typeface="Arial"/>
              </a:rPr>
              <a:t>za </a:t>
            </a:r>
            <a:r>
              <a:rPr sz="1800" spc="-5" dirty="0">
                <a:latin typeface="Arial"/>
                <a:cs typeface="Arial"/>
              </a:rPr>
              <a:t>najskuteczniejsze, </a:t>
            </a:r>
            <a:r>
              <a:rPr sz="1800" spc="-10" dirty="0">
                <a:latin typeface="Arial"/>
                <a:cs typeface="Arial"/>
              </a:rPr>
              <a:t>ponieważ pojawia </a:t>
            </a:r>
            <a:r>
              <a:rPr sz="1800" dirty="0">
                <a:latin typeface="Arial"/>
                <a:cs typeface="Arial"/>
              </a:rPr>
              <a:t>się </a:t>
            </a:r>
            <a:r>
              <a:rPr sz="1800" spc="-10" dirty="0">
                <a:latin typeface="Arial"/>
                <a:cs typeface="Arial"/>
              </a:rPr>
              <a:t>element  </a:t>
            </a:r>
            <a:r>
              <a:rPr sz="1800" spc="-15" dirty="0">
                <a:latin typeface="Arial"/>
                <a:cs typeface="Arial"/>
              </a:rPr>
              <a:t>losowy. </a:t>
            </a:r>
            <a:r>
              <a:rPr sz="1800" spc="-5" dirty="0">
                <a:latin typeface="Arial"/>
                <a:cs typeface="Arial"/>
              </a:rPr>
              <a:t>Nie </a:t>
            </a:r>
            <a:r>
              <a:rPr sz="1800" spc="-10" dirty="0">
                <a:latin typeface="Arial"/>
                <a:cs typeface="Arial"/>
              </a:rPr>
              <a:t>wiemy </a:t>
            </a:r>
            <a:r>
              <a:rPr sz="1800" dirty="0">
                <a:latin typeface="Arial"/>
                <a:cs typeface="Arial"/>
              </a:rPr>
              <a:t>czy </a:t>
            </a:r>
            <a:r>
              <a:rPr sz="1800" spc="-5" dirty="0">
                <a:latin typeface="Arial"/>
                <a:cs typeface="Arial"/>
              </a:rPr>
              <a:t>otrzymamy </a:t>
            </a:r>
            <a:r>
              <a:rPr sz="1800" dirty="0">
                <a:latin typeface="Arial"/>
                <a:cs typeface="Arial"/>
              </a:rPr>
              <a:t>tę </a:t>
            </a:r>
            <a:r>
              <a:rPr sz="1800" spc="-10" dirty="0">
                <a:latin typeface="Arial"/>
                <a:cs typeface="Arial"/>
              </a:rPr>
              <a:t>nagrodę lub </a:t>
            </a:r>
            <a:r>
              <a:rPr sz="1800" dirty="0">
                <a:latin typeface="Arial"/>
                <a:cs typeface="Arial"/>
              </a:rPr>
              <a:t>czy w </a:t>
            </a:r>
            <a:r>
              <a:rPr sz="1800" spc="-10" dirty="0">
                <a:latin typeface="Arial"/>
                <a:cs typeface="Arial"/>
              </a:rPr>
              <a:t>ogóle </a:t>
            </a:r>
            <a:r>
              <a:rPr sz="1800" spc="-5" dirty="0">
                <a:latin typeface="Arial"/>
                <a:cs typeface="Arial"/>
              </a:rPr>
              <a:t>dostaniemy  </a:t>
            </a:r>
            <a:r>
              <a:rPr sz="1800" spc="-10" dirty="0">
                <a:latin typeface="Arial"/>
                <a:cs typeface="Arial"/>
              </a:rPr>
              <a:t>jakąkolwiek, nagroda </a:t>
            </a:r>
            <a:r>
              <a:rPr sz="1800" dirty="0">
                <a:latin typeface="Arial"/>
                <a:cs typeface="Arial"/>
              </a:rPr>
              <a:t>staje się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unikatowa.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485775" marR="3599179">
              <a:lnSpc>
                <a:spcPct val="100000"/>
              </a:lnSpc>
              <a:spcBef>
                <a:spcPts val="1175"/>
              </a:spcBef>
              <a:tabLst>
                <a:tab pos="1400175" algn="l"/>
                <a:tab pos="2315210" algn="l"/>
              </a:tabLst>
            </a:pPr>
            <a:r>
              <a:rPr sz="1400" dirty="0">
                <a:latin typeface="Arial"/>
                <a:cs typeface="Arial"/>
              </a:rPr>
              <a:t>Gdy </a:t>
            </a:r>
            <a:r>
              <a:rPr sz="1400" spc="-10" dirty="0">
                <a:latin typeface="Arial"/>
                <a:cs typeface="Arial"/>
              </a:rPr>
              <a:t>zdobywamy </a:t>
            </a:r>
            <a:r>
              <a:rPr sz="1400" dirty="0">
                <a:latin typeface="Arial"/>
                <a:cs typeface="Arial"/>
              </a:rPr>
              <a:t>coś czego </a:t>
            </a:r>
            <a:r>
              <a:rPr sz="1400" spc="-20" dirty="0">
                <a:latin typeface="Arial"/>
                <a:cs typeface="Arial"/>
              </a:rPr>
              <a:t>chcemy, </a:t>
            </a:r>
            <a:r>
              <a:rPr sz="1400" spc="-5" dirty="0">
                <a:latin typeface="Arial"/>
                <a:cs typeface="Arial"/>
              </a:rPr>
              <a:t>ale nie </a:t>
            </a:r>
            <a:r>
              <a:rPr sz="1400" spc="-10" dirty="0">
                <a:latin typeface="Arial"/>
                <a:cs typeface="Arial"/>
              </a:rPr>
              <a:t>było 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nam	</a:t>
            </a:r>
            <a:r>
              <a:rPr sz="1400" spc="-5" dirty="0">
                <a:latin typeface="Arial"/>
                <a:cs typeface="Arial"/>
              </a:rPr>
              <a:t>gwarantowane, </a:t>
            </a:r>
            <a:r>
              <a:rPr sz="1400" dirty="0">
                <a:latin typeface="Arial"/>
                <a:cs typeface="Arial"/>
              </a:rPr>
              <a:t>cieszymy się </a:t>
            </a:r>
            <a:r>
              <a:rPr sz="1400" spc="-5" dirty="0">
                <a:latin typeface="Arial"/>
                <a:cs typeface="Arial"/>
              </a:rPr>
              <a:t>bardziej  niż gdyby </a:t>
            </a:r>
            <a:r>
              <a:rPr sz="1400" spc="-10" dirty="0">
                <a:latin typeface="Arial"/>
                <a:cs typeface="Arial"/>
              </a:rPr>
              <a:t>był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efekt	naszej ciężkiej pracy  (pomimo </a:t>
            </a:r>
            <a:r>
              <a:rPr sz="1400" dirty="0">
                <a:latin typeface="Arial"/>
                <a:cs typeface="Arial"/>
              </a:rPr>
              <a:t>że </a:t>
            </a:r>
            <a:r>
              <a:rPr sz="1400" spc="-5" dirty="0">
                <a:latin typeface="Arial"/>
                <a:cs typeface="Arial"/>
              </a:rPr>
              <a:t>efektywnie napracowaliśmy </a:t>
            </a:r>
            <a:r>
              <a:rPr sz="1400" dirty="0">
                <a:latin typeface="Arial"/>
                <a:cs typeface="Arial"/>
              </a:rPr>
              <a:t>się </a:t>
            </a:r>
            <a:r>
              <a:rPr sz="1400" spc="-5" dirty="0">
                <a:latin typeface="Arial"/>
                <a:cs typeface="Arial"/>
              </a:rPr>
              <a:t>więcej  </a:t>
            </a:r>
            <a:r>
              <a:rPr sz="140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walce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elementem	</a:t>
            </a:r>
            <a:r>
              <a:rPr sz="1400" spc="-5" dirty="0">
                <a:latin typeface="Arial"/>
                <a:cs typeface="Arial"/>
              </a:rPr>
              <a:t>losowym).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2729" y="408178"/>
            <a:ext cx="5250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Harmonogram</a:t>
            </a:r>
            <a:r>
              <a:rPr spc="-15" dirty="0"/>
              <a:t> </a:t>
            </a:r>
            <a:r>
              <a:rPr spc="-10" dirty="0"/>
              <a:t>nagradzania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3376929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91440" indent="-343535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Nagroda </a:t>
            </a:r>
            <a:r>
              <a:rPr sz="2000" dirty="0">
                <a:latin typeface="Arial"/>
                <a:cs typeface="Arial"/>
              </a:rPr>
              <a:t>musi </a:t>
            </a:r>
            <a:r>
              <a:rPr sz="2000" spc="-5" dirty="0">
                <a:latin typeface="Arial"/>
                <a:cs typeface="Arial"/>
              </a:rPr>
              <a:t>być  wypłacana </a:t>
            </a:r>
            <a:r>
              <a:rPr sz="2000" dirty="0">
                <a:latin typeface="Arial"/>
                <a:cs typeface="Arial"/>
              </a:rPr>
              <a:t>rzadko, </a:t>
            </a:r>
            <a:r>
              <a:rPr sz="2000" spc="-5" dirty="0">
                <a:latin typeface="Arial"/>
                <a:cs typeface="Arial"/>
              </a:rPr>
              <a:t>ale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nie  </a:t>
            </a:r>
            <a:r>
              <a:rPr sz="2000" dirty="0">
                <a:latin typeface="Arial"/>
                <a:cs typeface="Arial"/>
              </a:rPr>
              <a:t>zbyt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rzadko.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Użytkownik </a:t>
            </a:r>
            <a:r>
              <a:rPr sz="2000" spc="-5" dirty="0">
                <a:latin typeface="Arial"/>
                <a:cs typeface="Arial"/>
              </a:rPr>
              <a:t>powinien  otrzymać nagrodę </a:t>
            </a:r>
            <a:r>
              <a:rPr sz="2000" dirty="0">
                <a:latin typeface="Arial"/>
                <a:cs typeface="Arial"/>
              </a:rPr>
              <a:t>zanim  zrezygnuje z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wykonywania  czynności.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Wingdings"/>
              <a:buChar char=""/>
            </a:pPr>
            <a:endParaRPr sz="2900">
              <a:latin typeface="Arial"/>
              <a:cs typeface="Arial"/>
            </a:endParaRPr>
          </a:p>
          <a:p>
            <a:pPr marL="355600" marR="146050" indent="-343535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Powinna </a:t>
            </a:r>
            <a:r>
              <a:rPr sz="2000" spc="-5" dirty="0">
                <a:latin typeface="Arial"/>
                <a:cs typeface="Arial"/>
              </a:rPr>
              <a:t>być też </a:t>
            </a:r>
            <a:r>
              <a:rPr sz="2000" dirty="0">
                <a:latin typeface="Arial"/>
                <a:cs typeface="Arial"/>
              </a:rPr>
              <a:t>bardzo  mała szansa </a:t>
            </a:r>
            <a:r>
              <a:rPr sz="2000" spc="-5" dirty="0">
                <a:latin typeface="Arial"/>
                <a:cs typeface="Arial"/>
              </a:rPr>
              <a:t>na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wygranie  </a:t>
            </a:r>
            <a:r>
              <a:rPr sz="2000" dirty="0">
                <a:latin typeface="Arial"/>
                <a:cs typeface="Arial"/>
              </a:rPr>
              <a:t>wysokiej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stawki.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60035" y="1700783"/>
            <a:ext cx="3020567" cy="3858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3857" y="408178"/>
            <a:ext cx="5488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Ograniczenia</a:t>
            </a:r>
            <a:r>
              <a:rPr spc="-30" dirty="0"/>
              <a:t> </a:t>
            </a:r>
            <a:r>
              <a:rPr spc="-10" dirty="0"/>
              <a:t>behawioryzmu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292" y="1430782"/>
            <a:ext cx="7944484" cy="472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Przykład z zachowaniem kierowcy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dirty="0">
                <a:latin typeface="Arial"/>
                <a:cs typeface="Arial"/>
              </a:rPr>
              <a:t>drodze - w rzeczywistości </a:t>
            </a:r>
            <a:r>
              <a:rPr sz="2000" spc="-5" dirty="0">
                <a:latin typeface="Arial"/>
                <a:cs typeface="Arial"/>
              </a:rPr>
              <a:t>nie  wiemy do </a:t>
            </a:r>
            <a:r>
              <a:rPr sz="2000" dirty="0">
                <a:latin typeface="Arial"/>
                <a:cs typeface="Arial"/>
              </a:rPr>
              <a:t>końca co sprawia, że kierowca </a:t>
            </a:r>
            <a:r>
              <a:rPr sz="2000" spc="-5" dirty="0">
                <a:latin typeface="Arial"/>
                <a:cs typeface="Arial"/>
              </a:rPr>
              <a:t>zwalnia, być </a:t>
            </a:r>
            <a:r>
              <a:rPr sz="2000" dirty="0">
                <a:latin typeface="Arial"/>
                <a:cs typeface="Arial"/>
              </a:rPr>
              <a:t>może samo  </a:t>
            </a:r>
            <a:r>
              <a:rPr sz="2000" spc="-5" dirty="0">
                <a:latin typeface="Arial"/>
                <a:cs typeface="Arial"/>
              </a:rPr>
              <a:t>wyświetlenie </a:t>
            </a:r>
            <a:r>
              <a:rPr sz="2000" dirty="0">
                <a:latin typeface="Arial"/>
                <a:cs typeface="Arial"/>
              </a:rPr>
              <a:t>prędkości z </a:t>
            </a:r>
            <a:r>
              <a:rPr sz="2000" spc="-5" dirty="0">
                <a:latin typeface="Arial"/>
                <a:cs typeface="Arial"/>
              </a:rPr>
              <a:t>jaką jedzie wywołuje </a:t>
            </a:r>
            <a:r>
              <a:rPr sz="2000" dirty="0">
                <a:latin typeface="Arial"/>
                <a:cs typeface="Arial"/>
              </a:rPr>
              <a:t>w </a:t>
            </a:r>
            <a:r>
              <a:rPr sz="2000" spc="-5" dirty="0">
                <a:latin typeface="Arial"/>
                <a:cs typeface="Arial"/>
              </a:rPr>
              <a:t>nim wrażenie, </a:t>
            </a:r>
            <a:r>
              <a:rPr sz="2000" dirty="0">
                <a:latin typeface="Arial"/>
                <a:cs typeface="Arial"/>
              </a:rPr>
              <a:t>że ktoś  to </a:t>
            </a:r>
            <a:r>
              <a:rPr sz="2000" spc="-5" dirty="0">
                <a:latin typeface="Arial"/>
                <a:cs typeface="Arial"/>
              </a:rPr>
              <a:t>obserwuje lub </a:t>
            </a:r>
            <a:r>
              <a:rPr sz="2000" dirty="0">
                <a:latin typeface="Arial"/>
                <a:cs typeface="Arial"/>
              </a:rPr>
              <a:t>rejestruje i </a:t>
            </a:r>
            <a:r>
              <a:rPr sz="2000" spc="-5" dirty="0">
                <a:latin typeface="Arial"/>
                <a:cs typeface="Arial"/>
              </a:rPr>
              <a:t>być </a:t>
            </a:r>
            <a:r>
              <a:rPr sz="2000" dirty="0">
                <a:latin typeface="Arial"/>
                <a:cs typeface="Arial"/>
              </a:rPr>
              <a:t>może zaraz zatrzyma </a:t>
            </a:r>
            <a:r>
              <a:rPr sz="2000" spc="-5" dirty="0">
                <a:latin typeface="Arial"/>
                <a:cs typeface="Arial"/>
              </a:rPr>
              <a:t>go policjant jeśli  nie zwolni. </a:t>
            </a:r>
            <a:r>
              <a:rPr sz="2000" dirty="0">
                <a:latin typeface="Arial"/>
                <a:cs typeface="Arial"/>
              </a:rPr>
              <a:t>To wcale </a:t>
            </a:r>
            <a:r>
              <a:rPr sz="2000" spc="-5" dirty="0">
                <a:latin typeface="Arial"/>
                <a:cs typeface="Arial"/>
              </a:rPr>
              <a:t>nie </a:t>
            </a:r>
            <a:r>
              <a:rPr sz="2000" dirty="0">
                <a:latin typeface="Arial"/>
                <a:cs typeface="Arial"/>
              </a:rPr>
              <a:t>musi </a:t>
            </a:r>
            <a:r>
              <a:rPr sz="2000" spc="-5" dirty="0">
                <a:latin typeface="Arial"/>
                <a:cs typeface="Arial"/>
              </a:rPr>
              <a:t>być </a:t>
            </a:r>
            <a:r>
              <a:rPr sz="2000" dirty="0">
                <a:latin typeface="Arial"/>
                <a:cs typeface="Arial"/>
              </a:rPr>
              <a:t>skutek szansy </a:t>
            </a:r>
            <a:r>
              <a:rPr sz="2000" spc="-5" dirty="0">
                <a:latin typeface="Arial"/>
                <a:cs typeface="Arial"/>
              </a:rPr>
              <a:t>na wygraną. </a:t>
            </a:r>
            <a:r>
              <a:rPr sz="2000" dirty="0">
                <a:latin typeface="Arial"/>
                <a:cs typeface="Arial"/>
              </a:rPr>
              <a:t>W  pewnym sensie to mało </a:t>
            </a:r>
            <a:r>
              <a:rPr sz="2000" spc="-5" dirty="0">
                <a:latin typeface="Arial"/>
                <a:cs typeface="Arial"/>
              </a:rPr>
              <a:t>istotne ponieważ </a:t>
            </a:r>
            <a:r>
              <a:rPr sz="2000" dirty="0">
                <a:latin typeface="Arial"/>
                <a:cs typeface="Arial"/>
              </a:rPr>
              <a:t>kara i </a:t>
            </a:r>
            <a:r>
              <a:rPr sz="2000" spc="-5" dirty="0">
                <a:latin typeface="Arial"/>
                <a:cs typeface="Arial"/>
              </a:rPr>
              <a:t>nagroda </a:t>
            </a:r>
            <a:r>
              <a:rPr sz="2000" dirty="0">
                <a:latin typeface="Arial"/>
                <a:cs typeface="Arial"/>
              </a:rPr>
              <a:t>są ze sobą  </a:t>
            </a:r>
            <a:r>
              <a:rPr sz="2000" spc="-5" dirty="0">
                <a:latin typeface="Arial"/>
                <a:cs typeface="Arial"/>
              </a:rPr>
              <a:t>powiązane </a:t>
            </a:r>
            <a:r>
              <a:rPr sz="2000" dirty="0">
                <a:latin typeface="Arial"/>
                <a:cs typeface="Arial"/>
              </a:rPr>
              <a:t>, </a:t>
            </a:r>
            <a:r>
              <a:rPr sz="2000" spc="-5" dirty="0">
                <a:latin typeface="Arial"/>
                <a:cs typeface="Arial"/>
              </a:rPr>
              <a:t>le </a:t>
            </a:r>
            <a:r>
              <a:rPr sz="2000" dirty="0">
                <a:latin typeface="Arial"/>
                <a:cs typeface="Arial"/>
              </a:rPr>
              <a:t>z </a:t>
            </a:r>
            <a:r>
              <a:rPr sz="2000" spc="-5" dirty="0">
                <a:latin typeface="Arial"/>
                <a:cs typeface="Arial"/>
              </a:rPr>
              <a:t>drugiej </a:t>
            </a:r>
            <a:r>
              <a:rPr sz="2000" dirty="0">
                <a:latin typeface="Arial"/>
                <a:cs typeface="Arial"/>
              </a:rPr>
              <a:t>strony może </a:t>
            </a:r>
            <a:r>
              <a:rPr sz="2000" spc="-5" dirty="0">
                <a:latin typeface="Arial"/>
                <a:cs typeface="Arial"/>
              </a:rPr>
              <a:t>doprowadzić do </a:t>
            </a:r>
            <a:r>
              <a:rPr sz="2000" dirty="0">
                <a:latin typeface="Arial"/>
                <a:cs typeface="Arial"/>
              </a:rPr>
              <a:t>niewłaściwych  wniosków.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 marR="25146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Innym </a:t>
            </a:r>
            <a:r>
              <a:rPr sz="2000" spc="-5" dirty="0">
                <a:latin typeface="Arial"/>
                <a:cs typeface="Arial"/>
              </a:rPr>
              <a:t>problemem jest </a:t>
            </a:r>
            <a:r>
              <a:rPr sz="2000" dirty="0">
                <a:latin typeface="Arial"/>
                <a:cs typeface="Arial"/>
              </a:rPr>
              <a:t>strach. </a:t>
            </a:r>
            <a:r>
              <a:rPr sz="2000" spc="-5" dirty="0">
                <a:latin typeface="Arial"/>
                <a:cs typeface="Arial"/>
              </a:rPr>
              <a:t>Ludzie </a:t>
            </a:r>
            <a:r>
              <a:rPr sz="2000" dirty="0">
                <a:latin typeface="Arial"/>
                <a:cs typeface="Arial"/>
              </a:rPr>
              <a:t>są </a:t>
            </a:r>
            <a:r>
              <a:rPr sz="2000" spc="-5" dirty="0">
                <a:latin typeface="Arial"/>
                <a:cs typeface="Arial"/>
              </a:rPr>
              <a:t>niezadowoleni </a:t>
            </a:r>
            <a:r>
              <a:rPr sz="2000" dirty="0">
                <a:latin typeface="Arial"/>
                <a:cs typeface="Arial"/>
              </a:rPr>
              <a:t>z tego, że  </a:t>
            </a:r>
            <a:r>
              <a:rPr sz="2000" spc="-5" dirty="0">
                <a:latin typeface="Arial"/>
                <a:cs typeface="Arial"/>
              </a:rPr>
              <a:t>behawioryzm </a:t>
            </a:r>
            <a:r>
              <a:rPr sz="2000" dirty="0">
                <a:latin typeface="Arial"/>
                <a:cs typeface="Arial"/>
              </a:rPr>
              <a:t>zakłada, że można stosując konkretne schematy  </a:t>
            </a:r>
            <a:r>
              <a:rPr sz="2000" spc="-5" dirty="0">
                <a:latin typeface="Arial"/>
                <a:cs typeface="Arial"/>
              </a:rPr>
              <a:t>kontrolować </a:t>
            </a:r>
            <a:r>
              <a:rPr sz="2000" dirty="0">
                <a:latin typeface="Arial"/>
                <a:cs typeface="Arial"/>
              </a:rPr>
              <a:t>społeczeństwo. </a:t>
            </a:r>
            <a:r>
              <a:rPr sz="2000" spc="-5" dirty="0">
                <a:latin typeface="Arial"/>
                <a:cs typeface="Arial"/>
              </a:rPr>
              <a:t>Dodatkowo, </a:t>
            </a:r>
            <a:r>
              <a:rPr sz="2000" dirty="0">
                <a:latin typeface="Arial"/>
                <a:cs typeface="Arial"/>
              </a:rPr>
              <a:t>grywalizacja </a:t>
            </a:r>
            <a:r>
              <a:rPr sz="2000" spc="-5" dirty="0">
                <a:latin typeface="Arial"/>
                <a:cs typeface="Arial"/>
              </a:rPr>
              <a:t>powinna brać  pod uwagę odbiorcę, </a:t>
            </a:r>
            <a:r>
              <a:rPr sz="2000" dirty="0">
                <a:latin typeface="Arial"/>
                <a:cs typeface="Arial"/>
              </a:rPr>
              <a:t>zamiast skupiać się </a:t>
            </a:r>
            <a:r>
              <a:rPr sz="2000" spc="-5" dirty="0">
                <a:latin typeface="Arial"/>
                <a:cs typeface="Arial"/>
              </a:rPr>
              <a:t>na tym </a:t>
            </a:r>
            <a:r>
              <a:rPr sz="2000" dirty="0">
                <a:latin typeface="Arial"/>
                <a:cs typeface="Arial"/>
              </a:rPr>
              <a:t>co </a:t>
            </a:r>
            <a:r>
              <a:rPr sz="2000" spc="-5" dirty="0">
                <a:latin typeface="Arial"/>
                <a:cs typeface="Arial"/>
              </a:rPr>
              <a:t>robi. </a:t>
            </a:r>
            <a:r>
              <a:rPr sz="2000" dirty="0">
                <a:latin typeface="Arial"/>
                <a:cs typeface="Arial"/>
              </a:rPr>
              <a:t>W grach to  gracz </a:t>
            </a:r>
            <a:r>
              <a:rPr sz="2000" spc="-5" dirty="0">
                <a:latin typeface="Arial"/>
                <a:cs typeface="Arial"/>
              </a:rPr>
              <a:t>jest elementem centralnym </a:t>
            </a:r>
            <a:r>
              <a:rPr sz="2000" dirty="0">
                <a:latin typeface="Arial"/>
                <a:cs typeface="Arial"/>
              </a:rPr>
              <a:t>i </a:t>
            </a:r>
            <a:r>
              <a:rPr sz="2000" spc="-1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on </a:t>
            </a:r>
            <a:r>
              <a:rPr sz="2000" dirty="0">
                <a:latin typeface="Arial"/>
                <a:cs typeface="Arial"/>
              </a:rPr>
              <a:t>ma odczuwać przyjemność,  </a:t>
            </a:r>
            <a:r>
              <a:rPr sz="2000" spc="-5" dirty="0">
                <a:latin typeface="Arial"/>
                <a:cs typeface="Arial"/>
              </a:rPr>
              <a:t>nie </a:t>
            </a:r>
            <a:r>
              <a:rPr sz="2000" dirty="0">
                <a:latin typeface="Arial"/>
                <a:cs typeface="Arial"/>
              </a:rPr>
              <a:t>chcemy </a:t>
            </a:r>
            <a:r>
              <a:rPr sz="2000" spc="-5" dirty="0">
                <a:latin typeface="Arial"/>
                <a:cs typeface="Arial"/>
              </a:rPr>
              <a:t>nim </a:t>
            </a:r>
            <a:r>
              <a:rPr sz="2000" dirty="0">
                <a:latin typeface="Arial"/>
                <a:cs typeface="Arial"/>
              </a:rPr>
              <a:t>manipulować </a:t>
            </a:r>
            <a:r>
              <a:rPr sz="2000" spc="-5" dirty="0">
                <a:latin typeface="Arial"/>
                <a:cs typeface="Arial"/>
              </a:rPr>
              <a:t>ani </a:t>
            </a:r>
            <a:r>
              <a:rPr sz="2000" dirty="0">
                <a:latin typeface="Arial"/>
                <a:cs typeface="Arial"/>
              </a:rPr>
              <a:t>sprawiać mu takiego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wrażenia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3857" y="408178"/>
            <a:ext cx="5488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Ograniczenia</a:t>
            </a:r>
            <a:r>
              <a:rPr spc="-30" dirty="0"/>
              <a:t> </a:t>
            </a:r>
            <a:r>
              <a:rPr spc="-10" dirty="0"/>
              <a:t>behawioryzmu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43050"/>
            <a:ext cx="7995284" cy="4234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Reakcja </a:t>
            </a:r>
            <a:r>
              <a:rPr sz="2000" spc="-5" dirty="0">
                <a:latin typeface="Arial"/>
                <a:cs typeface="Arial"/>
              </a:rPr>
              <a:t>tylko </a:t>
            </a:r>
            <a:r>
              <a:rPr sz="2000" dirty="0">
                <a:latin typeface="Arial"/>
                <a:cs typeface="Arial"/>
              </a:rPr>
              <a:t>na stymulację (nagrody) –oznacza, że użytkownicy chcą  coraz </a:t>
            </a:r>
            <a:r>
              <a:rPr sz="2000" spc="-5" dirty="0">
                <a:latin typeface="Arial"/>
                <a:cs typeface="Arial"/>
              </a:rPr>
              <a:t>więcej,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projektant </a:t>
            </a:r>
            <a:r>
              <a:rPr sz="2000" dirty="0">
                <a:latin typeface="Arial"/>
                <a:cs typeface="Arial"/>
              </a:rPr>
              <a:t>musi </a:t>
            </a:r>
            <a:r>
              <a:rPr sz="2000" spc="-5" dirty="0">
                <a:latin typeface="Arial"/>
                <a:cs typeface="Arial"/>
              </a:rPr>
              <a:t>wymyślać </a:t>
            </a:r>
            <a:r>
              <a:rPr sz="2000" dirty="0">
                <a:latin typeface="Arial"/>
                <a:cs typeface="Arial"/>
              </a:rPr>
              <a:t>te </a:t>
            </a:r>
            <a:r>
              <a:rPr sz="2000" spc="-5" dirty="0">
                <a:latin typeface="Arial"/>
                <a:cs typeface="Arial"/>
              </a:rPr>
              <a:t>nagrody, aby pojawiały się  </a:t>
            </a:r>
            <a:r>
              <a:rPr sz="2000" dirty="0">
                <a:latin typeface="Arial"/>
                <a:cs typeface="Arial"/>
              </a:rPr>
              <a:t>regularnie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i </a:t>
            </a:r>
            <a:r>
              <a:rPr sz="2000" spc="-5" dirty="0">
                <a:latin typeface="Arial"/>
                <a:cs typeface="Arial"/>
              </a:rPr>
              <a:t>były </a:t>
            </a:r>
            <a:r>
              <a:rPr sz="2000" dirty="0">
                <a:latin typeface="Arial"/>
                <a:cs typeface="Arial"/>
              </a:rPr>
              <a:t>nowe </a:t>
            </a:r>
            <a:r>
              <a:rPr sz="2000" spc="-5" dirty="0">
                <a:latin typeface="Arial"/>
                <a:cs typeface="Arial"/>
              </a:rPr>
              <a:t>bo </a:t>
            </a:r>
            <a:r>
              <a:rPr sz="2000" dirty="0">
                <a:latin typeface="Arial"/>
                <a:cs typeface="Arial"/>
              </a:rPr>
              <a:t>inaczej z czasem </a:t>
            </a:r>
            <a:r>
              <a:rPr sz="2000" spc="-5" dirty="0">
                <a:latin typeface="Arial"/>
                <a:cs typeface="Arial"/>
              </a:rPr>
              <a:t>użytkownicy </a:t>
            </a:r>
            <a:r>
              <a:rPr sz="2000" dirty="0">
                <a:latin typeface="Arial"/>
                <a:cs typeface="Arial"/>
              </a:rPr>
              <a:t>się </a:t>
            </a:r>
            <a:r>
              <a:rPr sz="2000" spc="-5" dirty="0">
                <a:latin typeface="Arial"/>
                <a:cs typeface="Arial"/>
              </a:rPr>
              <a:t>nimi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znudzą.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"/>
              <a:cs typeface="Arial"/>
            </a:endParaRPr>
          </a:p>
          <a:p>
            <a:pPr marL="12700" marR="65024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Zbytnie skupienie na statusie – nagrody za zdobywanie pozycji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  </a:t>
            </a:r>
            <a:r>
              <a:rPr sz="2000" spc="-5" dirty="0">
                <a:latin typeface="Arial"/>
                <a:cs typeface="Arial"/>
              </a:rPr>
              <a:t>rankingu, </a:t>
            </a:r>
            <a:r>
              <a:rPr sz="2000" dirty="0">
                <a:latin typeface="Arial"/>
                <a:cs typeface="Arial"/>
              </a:rPr>
              <a:t>zauważmy, że zbyt silny </a:t>
            </a:r>
            <a:r>
              <a:rPr sz="2000" spc="-5" dirty="0">
                <a:latin typeface="Arial"/>
                <a:cs typeface="Arial"/>
              </a:rPr>
              <a:t>konkurent </a:t>
            </a:r>
            <a:r>
              <a:rPr sz="2000" dirty="0">
                <a:latin typeface="Arial"/>
                <a:cs typeface="Arial"/>
              </a:rPr>
              <a:t>wręcz zniechęca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  podjęcia próby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rywalizacji.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 marR="16192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Widzimy rekordzistę i stwierdzamy, że </a:t>
            </a:r>
            <a:r>
              <a:rPr sz="2000" spc="-5" dirty="0">
                <a:latin typeface="Arial"/>
                <a:cs typeface="Arial"/>
              </a:rPr>
              <a:t>nie </a:t>
            </a:r>
            <a:r>
              <a:rPr sz="2000" dirty="0">
                <a:latin typeface="Arial"/>
                <a:cs typeface="Arial"/>
              </a:rPr>
              <a:t>mamy szans z </a:t>
            </a:r>
            <a:r>
              <a:rPr sz="2000" spc="-5" dirty="0">
                <a:latin typeface="Arial"/>
                <a:cs typeface="Arial"/>
              </a:rPr>
              <a:t>nim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wygrać,  </a:t>
            </a:r>
            <a:r>
              <a:rPr sz="2000" dirty="0">
                <a:latin typeface="Arial"/>
                <a:cs typeface="Arial"/>
              </a:rPr>
              <a:t>w </a:t>
            </a:r>
            <a:r>
              <a:rPr sz="2000" spc="-5" dirty="0">
                <a:latin typeface="Arial"/>
                <a:cs typeface="Arial"/>
              </a:rPr>
              <a:t>tym </a:t>
            </a:r>
            <a:r>
              <a:rPr sz="2000" dirty="0">
                <a:latin typeface="Arial"/>
                <a:cs typeface="Arial"/>
              </a:rPr>
              <a:t>sensie </a:t>
            </a:r>
            <a:r>
              <a:rPr sz="2000" spc="-5" dirty="0">
                <a:latin typeface="Arial"/>
                <a:cs typeface="Arial"/>
              </a:rPr>
              <a:t>nagrody </a:t>
            </a:r>
            <a:r>
              <a:rPr sz="2000" dirty="0">
                <a:latin typeface="Arial"/>
                <a:cs typeface="Arial"/>
              </a:rPr>
              <a:t>wręcz </a:t>
            </a:r>
            <a:r>
              <a:rPr sz="2000" spc="-5" dirty="0">
                <a:latin typeface="Arial"/>
                <a:cs typeface="Arial"/>
              </a:rPr>
              <a:t>zniechęcają. Nie </a:t>
            </a:r>
            <a:r>
              <a:rPr sz="2000" dirty="0">
                <a:latin typeface="Arial"/>
                <a:cs typeface="Arial"/>
              </a:rPr>
              <a:t>chcemy </a:t>
            </a:r>
            <a:r>
              <a:rPr sz="2000" spc="-5" dirty="0">
                <a:latin typeface="Arial"/>
                <a:cs typeface="Arial"/>
              </a:rPr>
              <a:t>być </a:t>
            </a:r>
            <a:r>
              <a:rPr sz="2000" dirty="0">
                <a:latin typeface="Arial"/>
                <a:cs typeface="Arial"/>
              </a:rPr>
              <a:t>ciągle </a:t>
            </a:r>
            <a:r>
              <a:rPr sz="2000" spc="-5" dirty="0">
                <a:latin typeface="Arial"/>
                <a:cs typeface="Arial"/>
              </a:rPr>
              <a:t>tymi  </a:t>
            </a:r>
            <a:r>
              <a:rPr sz="2000" dirty="0">
                <a:latin typeface="Arial"/>
                <a:cs typeface="Arial"/>
              </a:rPr>
              <a:t>gorszymi, a z </a:t>
            </a:r>
            <a:r>
              <a:rPr sz="2000" spc="-5" dirty="0">
                <a:latin typeface="Arial"/>
                <a:cs typeface="Arial"/>
              </a:rPr>
              <a:t>drugiej </a:t>
            </a:r>
            <a:r>
              <a:rPr sz="2000" dirty="0">
                <a:latin typeface="Arial"/>
                <a:cs typeface="Arial"/>
              </a:rPr>
              <a:t>strony </a:t>
            </a:r>
            <a:r>
              <a:rPr sz="2000" spc="-5" dirty="0">
                <a:latin typeface="Arial"/>
                <a:cs typeface="Arial"/>
              </a:rPr>
              <a:t>nie </a:t>
            </a:r>
            <a:r>
              <a:rPr sz="2000" dirty="0">
                <a:latin typeface="Arial"/>
                <a:cs typeface="Arial"/>
              </a:rPr>
              <a:t>chcemy </a:t>
            </a:r>
            <a:r>
              <a:rPr sz="2000" spc="-5" dirty="0">
                <a:latin typeface="Arial"/>
                <a:cs typeface="Arial"/>
              </a:rPr>
              <a:t>poświęcić </a:t>
            </a:r>
            <a:r>
              <a:rPr sz="2000" dirty="0">
                <a:latin typeface="Arial"/>
                <a:cs typeface="Arial"/>
              </a:rPr>
              <a:t>tak dużej </a:t>
            </a:r>
            <a:r>
              <a:rPr sz="2000" spc="-5" dirty="0">
                <a:latin typeface="Arial"/>
                <a:cs typeface="Arial"/>
              </a:rPr>
              <a:t>ilości  </a:t>
            </a:r>
            <a:r>
              <a:rPr sz="2000" dirty="0">
                <a:latin typeface="Arial"/>
                <a:cs typeface="Arial"/>
              </a:rPr>
              <a:t>pracy, </a:t>
            </a:r>
            <a:r>
              <a:rPr sz="2000" spc="-5" dirty="0">
                <a:latin typeface="Arial"/>
                <a:cs typeface="Arial"/>
              </a:rPr>
              <a:t>aby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rywalizować.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6077508"/>
            <a:ext cx="7830184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W takiej </a:t>
            </a:r>
            <a:r>
              <a:rPr sz="2000" spc="-5" dirty="0">
                <a:latin typeface="Arial"/>
                <a:cs typeface="Arial"/>
              </a:rPr>
              <a:t>sytuacji wolelibyśmy </a:t>
            </a:r>
            <a:r>
              <a:rPr sz="2000" dirty="0">
                <a:latin typeface="Arial"/>
                <a:cs typeface="Arial"/>
              </a:rPr>
              <a:t>wręcz </a:t>
            </a:r>
            <a:r>
              <a:rPr sz="2000" spc="-5" dirty="0">
                <a:latin typeface="Arial"/>
                <a:cs typeface="Arial"/>
              </a:rPr>
              <a:t>aby </a:t>
            </a:r>
            <a:r>
              <a:rPr sz="2000" dirty="0">
                <a:latin typeface="Arial"/>
                <a:cs typeface="Arial"/>
              </a:rPr>
              <a:t>takich </a:t>
            </a:r>
            <a:r>
              <a:rPr sz="2000" spc="-5" dirty="0">
                <a:latin typeface="Arial"/>
                <a:cs typeface="Arial"/>
              </a:rPr>
              <a:t>nagród </a:t>
            </a:r>
            <a:r>
              <a:rPr sz="2000" dirty="0">
                <a:latin typeface="Arial"/>
                <a:cs typeface="Arial"/>
              </a:rPr>
              <a:t>wcale </a:t>
            </a:r>
            <a:r>
              <a:rPr sz="2000" spc="-5" dirty="0">
                <a:latin typeface="Arial"/>
                <a:cs typeface="Arial"/>
              </a:rPr>
              <a:t>nie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było,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aby </a:t>
            </a:r>
            <a:r>
              <a:rPr sz="2000" spc="-5" dirty="0">
                <a:latin typeface="Arial"/>
                <a:cs typeface="Arial"/>
              </a:rPr>
              <a:t>nie </a:t>
            </a:r>
            <a:r>
              <a:rPr sz="2000" dirty="0">
                <a:latin typeface="Arial"/>
                <a:cs typeface="Arial"/>
              </a:rPr>
              <a:t>czuć się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gorszymi.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359" y="6551777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041" y="408178"/>
            <a:ext cx="2529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Ko</a:t>
            </a:r>
            <a:r>
              <a:rPr spc="-20" dirty="0"/>
              <a:t>g</a:t>
            </a:r>
            <a:r>
              <a:rPr spc="-5" dirty="0"/>
              <a:t>nit</a:t>
            </a:r>
            <a:r>
              <a:rPr spc="-15" dirty="0"/>
              <a:t>y</a:t>
            </a:r>
            <a:r>
              <a:rPr spc="-5" dirty="0"/>
              <a:t>wi</a:t>
            </a:r>
            <a:r>
              <a:rPr dirty="0"/>
              <a:t>z</a:t>
            </a:r>
            <a:r>
              <a:rPr spc="-5" dirty="0"/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092453"/>
            <a:ext cx="7305040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90000"/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Motywacja </a:t>
            </a:r>
            <a:r>
              <a:rPr sz="2000" spc="-5" dirty="0">
                <a:latin typeface="Arial"/>
                <a:cs typeface="Arial"/>
              </a:rPr>
              <a:t>wewnętrzna </a:t>
            </a:r>
            <a:r>
              <a:rPr sz="2000" dirty="0">
                <a:latin typeface="Arial"/>
                <a:cs typeface="Arial"/>
              </a:rPr>
              <a:t>– </a:t>
            </a:r>
            <a:r>
              <a:rPr sz="2000" spc="-5" dirty="0">
                <a:latin typeface="Arial"/>
                <a:cs typeface="Arial"/>
              </a:rPr>
              <a:t>jakaś </a:t>
            </a:r>
            <a:r>
              <a:rPr sz="2000" dirty="0">
                <a:latin typeface="Arial"/>
                <a:cs typeface="Arial"/>
              </a:rPr>
              <a:t>czynność sprawia mam  </a:t>
            </a:r>
            <a:r>
              <a:rPr sz="2000" spc="-5" dirty="0">
                <a:latin typeface="Arial"/>
                <a:cs typeface="Arial"/>
              </a:rPr>
              <a:t>przyjemność, </a:t>
            </a:r>
            <a:r>
              <a:rPr sz="2000" dirty="0">
                <a:latin typeface="Arial"/>
                <a:cs typeface="Arial"/>
              </a:rPr>
              <a:t>robimy coś bo </a:t>
            </a:r>
            <a:r>
              <a:rPr sz="2000" spc="-5" dirty="0">
                <a:latin typeface="Arial"/>
                <a:cs typeface="Arial"/>
              </a:rPr>
              <a:t>lubimy </a:t>
            </a:r>
            <a:r>
              <a:rPr sz="2000" dirty="0">
                <a:latin typeface="Arial"/>
                <a:cs typeface="Arial"/>
              </a:rPr>
              <a:t>to robić, </a:t>
            </a:r>
            <a:r>
              <a:rPr sz="2000" spc="-5" dirty="0">
                <a:latin typeface="Arial"/>
                <a:cs typeface="Arial"/>
              </a:rPr>
              <a:t>nie </a:t>
            </a:r>
            <a:r>
              <a:rPr sz="2000" dirty="0">
                <a:latin typeface="Arial"/>
                <a:cs typeface="Arial"/>
              </a:rPr>
              <a:t>mamy w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tym  zewnętrznego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zysku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C00"/>
              </a:buClr>
              <a:buFont typeface="Arial"/>
              <a:buAutoNum type="arabicPeriod"/>
            </a:pPr>
            <a:endParaRPr sz="29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buClr>
                <a:srgbClr val="FFCC00"/>
              </a:buClr>
              <a:buSzPct val="90000"/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Motywacje zewnętrzna – SAPS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(Zichermann)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256" y="3034055"/>
            <a:ext cx="5294630" cy="11963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484"/>
              </a:spcBef>
              <a:buClr>
                <a:srgbClr val="666699"/>
              </a:buClr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Status – szacunek </a:t>
            </a:r>
            <a:r>
              <a:rPr sz="1600" spc="-10" dirty="0">
                <a:latin typeface="Arial"/>
                <a:cs typeface="Arial"/>
              </a:rPr>
              <a:t>innych, pozycja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społeczna</a:t>
            </a:r>
            <a:endParaRPr sz="16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380"/>
              </a:spcBef>
              <a:buClr>
                <a:srgbClr val="666699"/>
              </a:buClr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Access – dostęp do </a:t>
            </a:r>
            <a:r>
              <a:rPr sz="1600" spc="-10" dirty="0">
                <a:latin typeface="Arial"/>
                <a:cs typeface="Arial"/>
              </a:rPr>
              <a:t>nowej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zawartości</a:t>
            </a:r>
            <a:endParaRPr sz="16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385"/>
              </a:spcBef>
              <a:buClr>
                <a:srgbClr val="666699"/>
              </a:buClr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Power – możliwość robienia </a:t>
            </a:r>
            <a:r>
              <a:rPr sz="1600" spc="-10" dirty="0">
                <a:latin typeface="Arial"/>
                <a:cs typeface="Arial"/>
              </a:rPr>
              <a:t>więcej </a:t>
            </a:r>
            <a:r>
              <a:rPr sz="1600" spc="-5" dirty="0">
                <a:latin typeface="Arial"/>
                <a:cs typeface="Arial"/>
              </a:rPr>
              <a:t>niż inni w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serwisie</a:t>
            </a:r>
            <a:endParaRPr sz="16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385"/>
              </a:spcBef>
              <a:buClr>
                <a:srgbClr val="666699"/>
              </a:buClr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Stuff – różne </a:t>
            </a:r>
            <a:r>
              <a:rPr sz="1600" spc="-10" dirty="0">
                <a:latin typeface="Arial"/>
                <a:cs typeface="Arial"/>
              </a:rPr>
              <a:t>przedmioty,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pieniądze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57950" y="3187445"/>
            <a:ext cx="289560" cy="1152525"/>
          </a:xfrm>
          <a:custGeom>
            <a:avLst/>
            <a:gdLst/>
            <a:ahLst/>
            <a:cxnLst/>
            <a:rect l="l" t="t" r="r" b="b"/>
            <a:pathLst>
              <a:path w="289559" h="1152525">
                <a:moveTo>
                  <a:pt x="217170" y="269239"/>
                </a:moveTo>
                <a:lnTo>
                  <a:pt x="72390" y="269239"/>
                </a:lnTo>
                <a:lnTo>
                  <a:pt x="72390" y="1152143"/>
                </a:lnTo>
                <a:lnTo>
                  <a:pt x="217170" y="1152143"/>
                </a:lnTo>
                <a:lnTo>
                  <a:pt x="217170" y="269239"/>
                </a:lnTo>
                <a:close/>
              </a:path>
              <a:path w="289559" h="1152525">
                <a:moveTo>
                  <a:pt x="144779" y="0"/>
                </a:moveTo>
                <a:lnTo>
                  <a:pt x="0" y="269239"/>
                </a:lnTo>
                <a:lnTo>
                  <a:pt x="289559" y="269239"/>
                </a:lnTo>
                <a:lnTo>
                  <a:pt x="144779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7950" y="3187445"/>
            <a:ext cx="289560" cy="1152525"/>
          </a:xfrm>
          <a:custGeom>
            <a:avLst/>
            <a:gdLst/>
            <a:ahLst/>
            <a:cxnLst/>
            <a:rect l="l" t="t" r="r" b="b"/>
            <a:pathLst>
              <a:path w="289559" h="1152525">
                <a:moveTo>
                  <a:pt x="289559" y="269239"/>
                </a:moveTo>
                <a:lnTo>
                  <a:pt x="217170" y="269239"/>
                </a:lnTo>
                <a:lnTo>
                  <a:pt x="217170" y="1152143"/>
                </a:lnTo>
                <a:lnTo>
                  <a:pt x="72390" y="1152143"/>
                </a:lnTo>
                <a:lnTo>
                  <a:pt x="72390" y="269239"/>
                </a:lnTo>
                <a:lnTo>
                  <a:pt x="0" y="269239"/>
                </a:lnTo>
                <a:lnTo>
                  <a:pt x="144779" y="0"/>
                </a:lnTo>
                <a:lnTo>
                  <a:pt x="289559" y="269239"/>
                </a:lnTo>
                <a:close/>
              </a:path>
            </a:pathLst>
          </a:custGeom>
          <a:ln w="25400">
            <a:solidFill>
              <a:srgbClr val="BB6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04684" y="3319653"/>
            <a:ext cx="9683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Pozycja  wz</a:t>
            </a:r>
            <a:r>
              <a:rPr sz="1800" spc="5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ędem  </a:t>
            </a:r>
            <a:r>
              <a:rPr sz="1800" spc="-15" dirty="0">
                <a:latin typeface="Calibri"/>
                <a:cs typeface="Calibri"/>
              </a:rPr>
              <a:t>korzyści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041" y="408178"/>
            <a:ext cx="2529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Ko</a:t>
            </a:r>
            <a:r>
              <a:rPr spc="-20" dirty="0"/>
              <a:t>g</a:t>
            </a:r>
            <a:r>
              <a:rPr spc="-5" dirty="0"/>
              <a:t>nit</a:t>
            </a:r>
            <a:r>
              <a:rPr spc="-15" dirty="0"/>
              <a:t>y</a:t>
            </a:r>
            <a:r>
              <a:rPr spc="-5" dirty="0"/>
              <a:t>wi</a:t>
            </a:r>
            <a:r>
              <a:rPr dirty="0"/>
              <a:t>z</a:t>
            </a:r>
            <a:r>
              <a:rPr spc="-5" dirty="0"/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6235"/>
            <a:ext cx="340296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Zależnie </a:t>
            </a:r>
            <a:r>
              <a:rPr sz="2000" spc="-5" dirty="0">
                <a:latin typeface="Arial"/>
                <a:cs typeface="Arial"/>
              </a:rPr>
              <a:t>od </a:t>
            </a:r>
            <a:r>
              <a:rPr sz="2000" dirty="0">
                <a:latin typeface="Arial"/>
                <a:cs typeface="Arial"/>
              </a:rPr>
              <a:t>rodzaju i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sposobu  uzyskania, a </a:t>
            </a:r>
            <a:r>
              <a:rPr sz="2000" spc="-5" dirty="0">
                <a:latin typeface="Arial"/>
                <a:cs typeface="Arial"/>
              </a:rPr>
              <a:t>także od  </a:t>
            </a:r>
            <a:r>
              <a:rPr sz="2000" dirty="0">
                <a:latin typeface="Arial"/>
                <a:cs typeface="Arial"/>
              </a:rPr>
              <a:t>odbiorcy, odznaki mogą  motywować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inaczej.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5928" y="1700783"/>
            <a:ext cx="4200144" cy="3523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041" y="408178"/>
            <a:ext cx="2529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Ko</a:t>
            </a:r>
            <a:r>
              <a:rPr spc="-20" dirty="0"/>
              <a:t>g</a:t>
            </a:r>
            <a:r>
              <a:rPr spc="-5" dirty="0"/>
              <a:t>nit</a:t>
            </a:r>
            <a:r>
              <a:rPr spc="-15" dirty="0"/>
              <a:t>y</a:t>
            </a:r>
            <a:r>
              <a:rPr spc="-5" dirty="0"/>
              <a:t>wi</a:t>
            </a:r>
            <a:r>
              <a:rPr dirty="0"/>
              <a:t>z</a:t>
            </a:r>
            <a:r>
              <a:rPr spc="-5" dirty="0"/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036066"/>
            <a:ext cx="8044180" cy="454342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283210">
              <a:lnSpc>
                <a:spcPct val="80000"/>
              </a:lnSpc>
              <a:spcBef>
                <a:spcPts val="550"/>
              </a:spcBef>
            </a:pPr>
            <a:r>
              <a:rPr sz="1900" spc="-5" dirty="0">
                <a:latin typeface="Arial"/>
                <a:cs typeface="Arial"/>
              </a:rPr>
              <a:t>Nagrody mogą także demotywować. </a:t>
            </a:r>
            <a:r>
              <a:rPr sz="1900" spc="-10" dirty="0">
                <a:latin typeface="Arial"/>
                <a:cs typeface="Arial"/>
              </a:rPr>
              <a:t>Dzieje </a:t>
            </a:r>
            <a:r>
              <a:rPr sz="1900" spc="-5" dirty="0">
                <a:latin typeface="Arial"/>
                <a:cs typeface="Arial"/>
              </a:rPr>
              <a:t>się to gdy przyćmiewają </a:t>
            </a:r>
            <a:r>
              <a:rPr sz="1900" spc="-10" dirty="0">
                <a:latin typeface="Arial"/>
                <a:cs typeface="Arial"/>
              </a:rPr>
              <a:t>one  </a:t>
            </a:r>
            <a:r>
              <a:rPr sz="1900" spc="-5" dirty="0">
                <a:latin typeface="Arial"/>
                <a:cs typeface="Arial"/>
              </a:rPr>
              <a:t>silniejszą </a:t>
            </a:r>
            <a:r>
              <a:rPr sz="1900" spc="-10" dirty="0">
                <a:latin typeface="Arial"/>
                <a:cs typeface="Arial"/>
              </a:rPr>
              <a:t>wewnętrzną</a:t>
            </a:r>
            <a:r>
              <a:rPr sz="1900" spc="11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motywacje.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355600" marR="99695" indent="-343535">
              <a:lnSpc>
                <a:spcPct val="80000"/>
              </a:lnSpc>
              <a:buClr>
                <a:srgbClr val="FFCC00"/>
              </a:buClr>
              <a:buSzPct val="8947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900" spc="-10" dirty="0">
                <a:latin typeface="Arial"/>
                <a:cs typeface="Arial"/>
              </a:rPr>
              <a:t>Rysowanie </a:t>
            </a:r>
            <a:r>
              <a:rPr sz="1900" spc="-5" dirty="0">
                <a:latin typeface="Arial"/>
                <a:cs typeface="Arial"/>
              </a:rPr>
              <a:t>(ogólniej praca twórcza) – załóżmy, że dobre rysunki </a:t>
            </a:r>
            <a:r>
              <a:rPr sz="1900" spc="-10" dirty="0">
                <a:latin typeface="Arial"/>
                <a:cs typeface="Arial"/>
              </a:rPr>
              <a:t>dzieci  </a:t>
            </a:r>
            <a:r>
              <a:rPr sz="1900" spc="-5" dirty="0">
                <a:latin typeface="Arial"/>
                <a:cs typeface="Arial"/>
              </a:rPr>
              <a:t>są nagradzane, </a:t>
            </a:r>
            <a:r>
              <a:rPr sz="1900" spc="-10" dirty="0">
                <a:latin typeface="Arial"/>
                <a:cs typeface="Arial"/>
              </a:rPr>
              <a:t>np. </a:t>
            </a:r>
            <a:r>
              <a:rPr sz="1900" spc="-5" dirty="0">
                <a:latin typeface="Arial"/>
                <a:cs typeface="Arial"/>
              </a:rPr>
              <a:t>słodyczami, </a:t>
            </a:r>
            <a:r>
              <a:rPr sz="1900" spc="-10" dirty="0">
                <a:latin typeface="Arial"/>
                <a:cs typeface="Arial"/>
              </a:rPr>
              <a:t>później </a:t>
            </a:r>
            <a:r>
              <a:rPr sz="1900" spc="-5" dirty="0">
                <a:latin typeface="Arial"/>
                <a:cs typeface="Arial"/>
              </a:rPr>
              <a:t>ta nagroda zostanie zniesiona,  </a:t>
            </a:r>
            <a:r>
              <a:rPr sz="1900" spc="-10" dirty="0">
                <a:latin typeface="Arial"/>
                <a:cs typeface="Arial"/>
              </a:rPr>
              <a:t>dzieci </a:t>
            </a:r>
            <a:r>
              <a:rPr sz="1900" spc="-5" dirty="0">
                <a:latin typeface="Arial"/>
                <a:cs typeface="Arial"/>
              </a:rPr>
              <a:t>tracą </a:t>
            </a:r>
            <a:r>
              <a:rPr sz="1900" spc="-10" dirty="0">
                <a:latin typeface="Arial"/>
                <a:cs typeface="Arial"/>
              </a:rPr>
              <a:t>motywację </a:t>
            </a:r>
            <a:r>
              <a:rPr sz="1900" spc="-5" dirty="0">
                <a:latin typeface="Arial"/>
                <a:cs typeface="Arial"/>
              </a:rPr>
              <a:t>do rysowania, </a:t>
            </a:r>
            <a:r>
              <a:rPr sz="1900" spc="-10" dirty="0">
                <a:latin typeface="Arial"/>
                <a:cs typeface="Arial"/>
              </a:rPr>
              <a:t>nawet </a:t>
            </a:r>
            <a:r>
              <a:rPr sz="1900" spc="-5" dirty="0">
                <a:latin typeface="Arial"/>
                <a:cs typeface="Arial"/>
              </a:rPr>
              <a:t>te które kiedyś </a:t>
            </a:r>
            <a:r>
              <a:rPr sz="1900" spc="-10" dirty="0">
                <a:latin typeface="Arial"/>
                <a:cs typeface="Arial"/>
              </a:rPr>
              <a:t>lubiły  </a:t>
            </a:r>
            <a:r>
              <a:rPr sz="1900" spc="-5" dirty="0">
                <a:latin typeface="Arial"/>
                <a:cs typeface="Arial"/>
              </a:rPr>
              <a:t>rysować </a:t>
            </a:r>
            <a:r>
              <a:rPr sz="1900" spc="-10" dirty="0">
                <a:latin typeface="Arial"/>
                <a:cs typeface="Arial"/>
              </a:rPr>
              <a:t>nawet bez </a:t>
            </a:r>
            <a:r>
              <a:rPr sz="1900" spc="-5" dirty="0">
                <a:latin typeface="Arial"/>
                <a:cs typeface="Arial"/>
              </a:rPr>
              <a:t>nagród. </a:t>
            </a:r>
            <a:r>
              <a:rPr sz="1900" spc="-10" dirty="0">
                <a:latin typeface="Arial"/>
                <a:cs typeface="Arial"/>
              </a:rPr>
              <a:t>Motywacja </a:t>
            </a:r>
            <a:r>
              <a:rPr sz="1900" spc="-5" dirty="0">
                <a:latin typeface="Arial"/>
                <a:cs typeface="Arial"/>
              </a:rPr>
              <a:t>zewnętrzna </a:t>
            </a:r>
            <a:r>
              <a:rPr sz="1900" spc="-10" dirty="0">
                <a:latin typeface="Arial"/>
                <a:cs typeface="Arial"/>
              </a:rPr>
              <a:t>osłabiła  wewnętrzną.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CC00"/>
              </a:buClr>
              <a:buFont typeface="Wingdings"/>
              <a:buChar char=""/>
            </a:pPr>
            <a:endParaRPr sz="1950">
              <a:latin typeface="Arial"/>
              <a:cs typeface="Arial"/>
            </a:endParaRPr>
          </a:p>
          <a:p>
            <a:pPr marL="355600" marR="5080" indent="-343535">
              <a:lnSpc>
                <a:spcPct val="80000"/>
              </a:lnSpc>
              <a:buClr>
                <a:srgbClr val="FFCC00"/>
              </a:buClr>
              <a:buSzPct val="8947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900" spc="-5" dirty="0">
                <a:latin typeface="Arial"/>
                <a:cs typeface="Arial"/>
              </a:rPr>
              <a:t>Odbieranie dzieci z przedszkola – </a:t>
            </a:r>
            <a:r>
              <a:rPr sz="1900" spc="-10" dirty="0">
                <a:latin typeface="Arial"/>
                <a:cs typeface="Arial"/>
              </a:rPr>
              <a:t>wprowadzono </a:t>
            </a:r>
            <a:r>
              <a:rPr sz="1900" spc="-5" dirty="0">
                <a:latin typeface="Arial"/>
                <a:cs typeface="Arial"/>
              </a:rPr>
              <a:t>kary </a:t>
            </a:r>
            <a:r>
              <a:rPr sz="1900" spc="-10" dirty="0">
                <a:latin typeface="Arial"/>
                <a:cs typeface="Arial"/>
              </a:rPr>
              <a:t>pienieżne </a:t>
            </a:r>
            <a:r>
              <a:rPr sz="1900" spc="-5" dirty="0">
                <a:latin typeface="Arial"/>
                <a:cs typeface="Arial"/>
              </a:rPr>
              <a:t>za zbyt  </a:t>
            </a:r>
            <a:r>
              <a:rPr sz="1900" spc="-10" dirty="0">
                <a:latin typeface="Arial"/>
                <a:cs typeface="Arial"/>
              </a:rPr>
              <a:t>późne </a:t>
            </a:r>
            <a:r>
              <a:rPr sz="1900" spc="-5" dirty="0">
                <a:latin typeface="Arial"/>
                <a:cs typeface="Arial"/>
              </a:rPr>
              <a:t>odbieranie </a:t>
            </a:r>
            <a:r>
              <a:rPr sz="1900" spc="-10" dirty="0">
                <a:latin typeface="Arial"/>
                <a:cs typeface="Arial"/>
              </a:rPr>
              <a:t>dzieci </a:t>
            </a:r>
            <a:r>
              <a:rPr sz="1900" spc="-5" dirty="0">
                <a:latin typeface="Arial"/>
                <a:cs typeface="Arial"/>
              </a:rPr>
              <a:t>z przedszkola, </a:t>
            </a:r>
            <a:r>
              <a:rPr sz="1900" spc="-10" dirty="0">
                <a:latin typeface="Arial"/>
                <a:cs typeface="Arial"/>
              </a:rPr>
              <a:t>wbrew pozorom </a:t>
            </a:r>
            <a:r>
              <a:rPr sz="1900" spc="-5" dirty="0">
                <a:latin typeface="Arial"/>
                <a:cs typeface="Arial"/>
              </a:rPr>
              <a:t>rodzice zamiast  mniej się spóźniać, zaczeli to robić cześciej </a:t>
            </a:r>
            <a:r>
              <a:rPr sz="1900" spc="-10" dirty="0">
                <a:latin typeface="Arial"/>
                <a:cs typeface="Arial"/>
              </a:rPr>
              <a:t>ponieważ </a:t>
            </a:r>
            <a:r>
              <a:rPr sz="1900" spc="-5" dirty="0">
                <a:latin typeface="Arial"/>
                <a:cs typeface="Arial"/>
              </a:rPr>
              <a:t>przestali się  skupiać na problemie w sensie społecznym, a myśleli </a:t>
            </a:r>
            <a:r>
              <a:rPr sz="1900" spc="-10" dirty="0">
                <a:latin typeface="Arial"/>
                <a:cs typeface="Arial"/>
              </a:rPr>
              <a:t>bardziej </a:t>
            </a:r>
            <a:r>
              <a:rPr sz="1900" spc="-5" dirty="0">
                <a:latin typeface="Arial"/>
                <a:cs typeface="Arial"/>
              </a:rPr>
              <a:t>o  finansach, kara </a:t>
            </a:r>
            <a:r>
              <a:rPr sz="1900" spc="-10" dirty="0">
                <a:latin typeface="Arial"/>
                <a:cs typeface="Arial"/>
              </a:rPr>
              <a:t>była </a:t>
            </a:r>
            <a:r>
              <a:rPr sz="1900" spc="-5" dirty="0">
                <a:latin typeface="Arial"/>
                <a:cs typeface="Arial"/>
              </a:rPr>
              <a:t>stosunkowo mała </a:t>
            </a:r>
            <a:r>
              <a:rPr sz="1900" spc="-10" dirty="0">
                <a:latin typeface="Arial"/>
                <a:cs typeface="Arial"/>
              </a:rPr>
              <a:t>więc </a:t>
            </a:r>
            <a:r>
              <a:rPr sz="1900" spc="-5" dirty="0">
                <a:latin typeface="Arial"/>
                <a:cs typeface="Arial"/>
              </a:rPr>
              <a:t>wyliczali, że stać ich </a:t>
            </a:r>
            <a:r>
              <a:rPr sz="1900" spc="-10" dirty="0">
                <a:latin typeface="Arial"/>
                <a:cs typeface="Arial"/>
              </a:rPr>
              <a:t>na  </a:t>
            </a:r>
            <a:r>
              <a:rPr sz="1900" spc="-5" dirty="0">
                <a:latin typeface="Arial"/>
                <a:cs typeface="Arial"/>
              </a:rPr>
              <a:t>takie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zachowanie.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CC00"/>
              </a:buClr>
              <a:buFont typeface="Wingdings"/>
              <a:buChar char=""/>
            </a:pPr>
            <a:endParaRPr sz="1950">
              <a:latin typeface="Arial"/>
              <a:cs typeface="Arial"/>
            </a:endParaRPr>
          </a:p>
          <a:p>
            <a:pPr marL="355600" indent="-343535">
              <a:lnSpc>
                <a:spcPts val="2050"/>
              </a:lnSpc>
              <a:buClr>
                <a:srgbClr val="FFCC00"/>
              </a:buClr>
              <a:buSzPct val="89473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1900" spc="-5" dirty="0">
                <a:latin typeface="Arial"/>
                <a:cs typeface="Arial"/>
              </a:rPr>
              <a:t>Oddawanie krwi – oddawanie krwi za </a:t>
            </a:r>
            <a:r>
              <a:rPr sz="1900" spc="-10" dirty="0">
                <a:latin typeface="Arial"/>
                <a:cs typeface="Arial"/>
              </a:rPr>
              <a:t>pieniądze </a:t>
            </a:r>
            <a:r>
              <a:rPr sz="1900" spc="-5" dirty="0">
                <a:latin typeface="Arial"/>
                <a:cs typeface="Arial"/>
              </a:rPr>
              <a:t>cieszy się</a:t>
            </a:r>
            <a:r>
              <a:rPr sz="1900" spc="29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mniejszą</a:t>
            </a:r>
            <a:endParaRPr sz="1900">
              <a:latin typeface="Arial"/>
              <a:cs typeface="Arial"/>
            </a:endParaRPr>
          </a:p>
          <a:p>
            <a:pPr marL="355600">
              <a:lnSpc>
                <a:spcPts val="2050"/>
              </a:lnSpc>
            </a:pPr>
            <a:r>
              <a:rPr sz="1900" spc="-5" dirty="0">
                <a:latin typeface="Arial"/>
                <a:cs typeface="Arial"/>
              </a:rPr>
              <a:t>popularnością niż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dobrowolne.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Hist</a:t>
            </a:r>
            <a:r>
              <a:rPr spc="-20" dirty="0"/>
              <a:t>o</a:t>
            </a:r>
            <a:r>
              <a:rPr spc="-5" dirty="0"/>
              <a:t>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4270" y="1305306"/>
            <a:ext cx="50412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Grywalizacja to szybko rozwijana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koncepcja.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6755" y="1844039"/>
            <a:ext cx="5907024" cy="4105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01683" y="6589877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041" y="408178"/>
            <a:ext cx="2529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Ko</a:t>
            </a:r>
            <a:r>
              <a:rPr spc="-20" dirty="0"/>
              <a:t>g</a:t>
            </a:r>
            <a:r>
              <a:rPr spc="-5" dirty="0"/>
              <a:t>nit</a:t>
            </a:r>
            <a:r>
              <a:rPr spc="-15" dirty="0"/>
              <a:t>y</a:t>
            </a:r>
            <a:r>
              <a:rPr spc="-5" dirty="0"/>
              <a:t>wi</a:t>
            </a:r>
            <a:r>
              <a:rPr dirty="0"/>
              <a:t>z</a:t>
            </a:r>
            <a:r>
              <a:rPr spc="-5" dirty="0"/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092453"/>
            <a:ext cx="7884159" cy="3319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7495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Self determination theory, spektrum motywacji – teoria mówiąca,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że  motywacja </a:t>
            </a:r>
            <a:r>
              <a:rPr sz="2000" spc="-5" dirty="0">
                <a:latin typeface="Arial"/>
                <a:cs typeface="Arial"/>
              </a:rPr>
              <a:t>wewnętrzna jest </a:t>
            </a:r>
            <a:r>
              <a:rPr sz="2000" dirty="0">
                <a:latin typeface="Arial"/>
                <a:cs typeface="Arial"/>
              </a:rPr>
              <a:t>znacznie silniejsza od </a:t>
            </a:r>
            <a:r>
              <a:rPr sz="2000" spc="-5" dirty="0">
                <a:latin typeface="Arial"/>
                <a:cs typeface="Arial"/>
              </a:rPr>
              <a:t>zewnętrznej. Do  </a:t>
            </a:r>
            <a:r>
              <a:rPr sz="2000" dirty="0">
                <a:latin typeface="Arial"/>
                <a:cs typeface="Arial"/>
              </a:rPr>
              <a:t>tego, źródła motywacji mają różne </a:t>
            </a:r>
            <a:r>
              <a:rPr sz="2000" spc="-5" dirty="0">
                <a:latin typeface="Arial"/>
                <a:cs typeface="Arial"/>
              </a:rPr>
              <a:t>proporcje tych </a:t>
            </a:r>
            <a:r>
              <a:rPr sz="2000" dirty="0">
                <a:latin typeface="Arial"/>
                <a:cs typeface="Arial"/>
              </a:rPr>
              <a:t>dwóch </a:t>
            </a:r>
            <a:r>
              <a:rPr sz="2000" spc="-5" dirty="0">
                <a:latin typeface="Arial"/>
                <a:cs typeface="Arial"/>
              </a:rPr>
              <a:t>rodzajów  </a:t>
            </a:r>
            <a:r>
              <a:rPr sz="2000" dirty="0">
                <a:latin typeface="Arial"/>
                <a:cs typeface="Arial"/>
              </a:rPr>
              <a:t>motywacji.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Status </a:t>
            </a:r>
            <a:r>
              <a:rPr sz="2000" dirty="0">
                <a:latin typeface="Arial"/>
                <a:cs typeface="Arial"/>
              </a:rPr>
              <a:t>– robimy coś czego </a:t>
            </a:r>
            <a:r>
              <a:rPr sz="2000" spc="-5" dirty="0">
                <a:latin typeface="Arial"/>
                <a:cs typeface="Arial"/>
              </a:rPr>
              <a:t>nie </a:t>
            </a:r>
            <a:r>
              <a:rPr sz="2000" dirty="0">
                <a:latin typeface="Arial"/>
                <a:cs typeface="Arial"/>
              </a:rPr>
              <a:t>chcemy robić, </a:t>
            </a:r>
            <a:r>
              <a:rPr sz="2000" spc="-5" dirty="0">
                <a:latin typeface="Arial"/>
                <a:cs typeface="Arial"/>
              </a:rPr>
              <a:t>ale motywuje </a:t>
            </a:r>
            <a:r>
              <a:rPr sz="2000" dirty="0">
                <a:latin typeface="Arial"/>
                <a:cs typeface="Arial"/>
              </a:rPr>
              <a:t>nas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wzrost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naszego statusu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społecznego.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"/>
              <a:cs typeface="Arial"/>
            </a:endParaRPr>
          </a:p>
          <a:p>
            <a:pPr marL="12700" marR="208279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Uczymy się, </a:t>
            </a:r>
            <a:r>
              <a:rPr sz="2000" spc="-5" dirty="0">
                <a:latin typeface="Arial"/>
                <a:cs typeface="Arial"/>
              </a:rPr>
              <a:t>bo </a:t>
            </a:r>
            <a:r>
              <a:rPr sz="2000" dirty="0">
                <a:latin typeface="Arial"/>
                <a:cs typeface="Arial"/>
              </a:rPr>
              <a:t>chcemy się rozwijać, </a:t>
            </a:r>
            <a:r>
              <a:rPr sz="2000" spc="-5" dirty="0">
                <a:latin typeface="Arial"/>
                <a:cs typeface="Arial"/>
              </a:rPr>
              <a:t>bo </a:t>
            </a:r>
            <a:r>
              <a:rPr sz="2000" dirty="0">
                <a:latin typeface="Arial"/>
                <a:cs typeface="Arial"/>
              </a:rPr>
              <a:t>można </a:t>
            </a:r>
            <a:r>
              <a:rPr sz="2000" spc="-5" dirty="0">
                <a:latin typeface="Arial"/>
                <a:cs typeface="Arial"/>
              </a:rPr>
              <a:t>na tym </a:t>
            </a:r>
            <a:r>
              <a:rPr sz="2000" dirty="0">
                <a:latin typeface="Arial"/>
                <a:cs typeface="Arial"/>
              </a:rPr>
              <a:t>zarobić,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tego  chcemy, nawet jak nauka sama w sobie nie jest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przyjemna.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041" y="408178"/>
            <a:ext cx="2529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Ko</a:t>
            </a:r>
            <a:r>
              <a:rPr spc="-20" dirty="0"/>
              <a:t>g</a:t>
            </a:r>
            <a:r>
              <a:rPr spc="-5" dirty="0"/>
              <a:t>nit</a:t>
            </a:r>
            <a:r>
              <a:rPr spc="-15" dirty="0"/>
              <a:t>y</a:t>
            </a:r>
            <a:r>
              <a:rPr spc="-5" dirty="0"/>
              <a:t>wi</a:t>
            </a:r>
            <a:r>
              <a:rPr dirty="0"/>
              <a:t>z</a:t>
            </a:r>
            <a:r>
              <a:rPr spc="-5" dirty="0"/>
              <a:t>m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dirty="0"/>
              <a:t>Co </a:t>
            </a:r>
            <a:r>
              <a:rPr spc="-5" dirty="0"/>
              <a:t>jest źródłem wewnętrznej</a:t>
            </a:r>
            <a:r>
              <a:rPr spc="-95" dirty="0"/>
              <a:t> </a:t>
            </a:r>
            <a:r>
              <a:rPr dirty="0"/>
              <a:t>motywacji?</a:t>
            </a:r>
          </a:p>
          <a:p>
            <a:pPr marL="12065">
              <a:lnSpc>
                <a:spcPct val="100000"/>
              </a:lnSpc>
              <a:spcBef>
                <a:spcPts val="25"/>
              </a:spcBef>
            </a:pPr>
            <a:endParaRPr sz="2900"/>
          </a:p>
          <a:p>
            <a:pPr marL="24765" marR="264160">
              <a:lnSpc>
                <a:spcPct val="100000"/>
              </a:lnSpc>
            </a:pPr>
            <a:r>
              <a:rPr dirty="0"/>
              <a:t>Kompetencja – musimy odczuwać </a:t>
            </a:r>
            <a:r>
              <a:rPr spc="-5" dirty="0"/>
              <a:t>wrażenie, </a:t>
            </a:r>
            <a:r>
              <a:rPr dirty="0"/>
              <a:t>że to co </a:t>
            </a:r>
            <a:r>
              <a:rPr spc="-5" dirty="0"/>
              <a:t>robimy jest  </a:t>
            </a:r>
            <a:r>
              <a:rPr dirty="0"/>
              <a:t>sensowne, że rozwiązujemy </a:t>
            </a:r>
            <a:r>
              <a:rPr spc="-5" dirty="0"/>
              <a:t>nietrywialny problem, </a:t>
            </a:r>
            <a:r>
              <a:rPr dirty="0"/>
              <a:t>że coś</a:t>
            </a:r>
            <a:r>
              <a:rPr spc="-185" dirty="0"/>
              <a:t> </a:t>
            </a:r>
            <a:r>
              <a:rPr spc="-5" dirty="0"/>
              <a:t>osiągamy.</a:t>
            </a:r>
          </a:p>
          <a:p>
            <a:pPr marL="12065">
              <a:lnSpc>
                <a:spcPct val="100000"/>
              </a:lnSpc>
              <a:spcBef>
                <a:spcPts val="25"/>
              </a:spcBef>
            </a:pPr>
            <a:endParaRPr sz="2900"/>
          </a:p>
          <a:p>
            <a:pPr marL="24765" marR="392430">
              <a:lnSpc>
                <a:spcPct val="100000"/>
              </a:lnSpc>
              <a:spcBef>
                <a:spcPts val="5"/>
              </a:spcBef>
            </a:pPr>
            <a:r>
              <a:rPr dirty="0"/>
              <a:t>Autonomia – to my </a:t>
            </a:r>
            <a:r>
              <a:rPr spc="-5" dirty="0"/>
              <a:t>podejmujemy </a:t>
            </a:r>
            <a:r>
              <a:rPr dirty="0"/>
              <a:t>decyzję, </a:t>
            </a:r>
            <a:r>
              <a:rPr spc="-5" dirty="0"/>
              <a:t>jak rozwiązujemy dany  problem, nie </a:t>
            </a:r>
            <a:r>
              <a:rPr dirty="0"/>
              <a:t>może </a:t>
            </a:r>
            <a:r>
              <a:rPr spc="-5" dirty="0"/>
              <a:t>być </a:t>
            </a:r>
            <a:r>
              <a:rPr dirty="0"/>
              <a:t>tak, że ślepo </a:t>
            </a:r>
            <a:r>
              <a:rPr spc="-5" dirty="0"/>
              <a:t>wykonujemy </a:t>
            </a:r>
            <a:r>
              <a:rPr dirty="0"/>
              <a:t>czyjeś</a:t>
            </a:r>
            <a:r>
              <a:rPr spc="-140" dirty="0"/>
              <a:t> </a:t>
            </a:r>
            <a:r>
              <a:rPr spc="-5" dirty="0"/>
              <a:t>polecenia.</a:t>
            </a:r>
          </a:p>
          <a:p>
            <a:pPr marL="12065">
              <a:lnSpc>
                <a:spcPct val="100000"/>
              </a:lnSpc>
              <a:spcBef>
                <a:spcPts val="20"/>
              </a:spcBef>
            </a:pPr>
            <a:endParaRPr sz="2900"/>
          </a:p>
          <a:p>
            <a:pPr marL="24765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Powiązanie </a:t>
            </a:r>
            <a:r>
              <a:rPr dirty="0"/>
              <a:t>– czynność musi </a:t>
            </a:r>
            <a:r>
              <a:rPr spc="-5" dirty="0"/>
              <a:t>być </a:t>
            </a:r>
            <a:r>
              <a:rPr dirty="0"/>
              <a:t>powiązana z wartościowym</a:t>
            </a:r>
            <a:r>
              <a:rPr spc="-150" dirty="0"/>
              <a:t> </a:t>
            </a:r>
            <a:r>
              <a:rPr spc="-5" dirty="0"/>
              <a:t>efektem,</a:t>
            </a:r>
          </a:p>
          <a:p>
            <a:pPr marL="24765">
              <a:lnSpc>
                <a:spcPct val="100000"/>
              </a:lnSpc>
            </a:pPr>
            <a:r>
              <a:rPr spc="-5" dirty="0"/>
              <a:t>innymi </a:t>
            </a:r>
            <a:r>
              <a:rPr dirty="0"/>
              <a:t>użytkownikami. Np czynność która </a:t>
            </a:r>
            <a:r>
              <a:rPr spc="-5" dirty="0"/>
              <a:t>jest </a:t>
            </a:r>
            <a:r>
              <a:rPr dirty="0"/>
              <a:t>dobra </a:t>
            </a:r>
            <a:r>
              <a:rPr spc="-5" dirty="0"/>
              <a:t>dla</a:t>
            </a:r>
            <a:r>
              <a:rPr spc="-155" dirty="0"/>
              <a:t> </a:t>
            </a:r>
            <a:r>
              <a:rPr spc="-5" dirty="0"/>
              <a:t>środowiska.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041" y="408178"/>
            <a:ext cx="2529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Ko</a:t>
            </a:r>
            <a:r>
              <a:rPr spc="-20" dirty="0"/>
              <a:t>g</a:t>
            </a:r>
            <a:r>
              <a:rPr spc="-5" dirty="0"/>
              <a:t>nit</a:t>
            </a:r>
            <a:r>
              <a:rPr spc="-15" dirty="0"/>
              <a:t>y</a:t>
            </a:r>
            <a:r>
              <a:rPr spc="-5" dirty="0"/>
              <a:t>wi</a:t>
            </a:r>
            <a:r>
              <a:rPr dirty="0"/>
              <a:t>z</a:t>
            </a:r>
            <a:r>
              <a:rPr spc="-5" dirty="0"/>
              <a:t>m</a:t>
            </a:r>
          </a:p>
        </p:txBody>
      </p:sp>
      <p:sp>
        <p:nvSpPr>
          <p:cNvPr id="3" name="object 3"/>
          <p:cNvSpPr/>
          <p:nvPr/>
        </p:nvSpPr>
        <p:spPr>
          <a:xfrm>
            <a:off x="755904" y="1844039"/>
            <a:ext cx="3819144" cy="3800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3302" y="1861566"/>
            <a:ext cx="354266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7719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Kompetencja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-40" dirty="0">
                <a:latin typeface="Calibri"/>
                <a:cs typeface="Calibri"/>
              </a:rPr>
              <a:t>„you </a:t>
            </a:r>
            <a:r>
              <a:rPr sz="2000" dirty="0">
                <a:latin typeface="Calibri"/>
                <a:cs typeface="Calibri"/>
              </a:rPr>
              <a:t>earned” –  </a:t>
            </a:r>
            <a:r>
              <a:rPr sz="2000" spc="-10" dirty="0">
                <a:latin typeface="Calibri"/>
                <a:cs typeface="Calibri"/>
              </a:rPr>
              <a:t>zapracowałeś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coś.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Powiązanie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-10" dirty="0">
                <a:latin typeface="Calibri"/>
                <a:cs typeface="Calibri"/>
              </a:rPr>
              <a:t>można </a:t>
            </a:r>
            <a:r>
              <a:rPr sz="2000" spc="-5" dirty="0">
                <a:latin typeface="Calibri"/>
                <a:cs typeface="Calibri"/>
              </a:rPr>
              <a:t>współdzielić  się </a:t>
            </a:r>
            <a:r>
              <a:rPr sz="2000" spc="-10" dirty="0">
                <a:latin typeface="Calibri"/>
                <a:cs typeface="Calibri"/>
              </a:rPr>
              <a:t>swoimi </a:t>
            </a:r>
            <a:r>
              <a:rPr sz="2000" dirty="0">
                <a:latin typeface="Calibri"/>
                <a:cs typeface="Calibri"/>
              </a:rPr>
              <a:t>osiągnięciami z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innymi.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4041" y="408178"/>
            <a:ext cx="2529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Ko</a:t>
            </a:r>
            <a:r>
              <a:rPr spc="-20" dirty="0"/>
              <a:t>g</a:t>
            </a:r>
            <a:r>
              <a:rPr spc="-5" dirty="0"/>
              <a:t>nit</a:t>
            </a:r>
            <a:r>
              <a:rPr spc="-15" dirty="0"/>
              <a:t>y</a:t>
            </a:r>
            <a:r>
              <a:rPr spc="-5" dirty="0"/>
              <a:t>wi</a:t>
            </a:r>
            <a:r>
              <a:rPr dirty="0"/>
              <a:t>z</a:t>
            </a:r>
            <a:r>
              <a:rPr spc="-5" dirty="0"/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9282"/>
            <a:ext cx="3167380" cy="300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408305" indent="-457834">
              <a:lnSpc>
                <a:spcPct val="100000"/>
              </a:lnSpc>
              <a:spcBef>
                <a:spcPts val="95"/>
              </a:spcBef>
              <a:buClr>
                <a:srgbClr val="FFCC00"/>
              </a:buClr>
              <a:buSzPct val="90625"/>
              <a:buAutoNum type="arabicPeriod"/>
              <a:tabLst>
                <a:tab pos="469900" algn="l"/>
                <a:tab pos="470534" algn="l"/>
              </a:tabLst>
            </a:pPr>
            <a:r>
              <a:rPr sz="1600" spc="-5" dirty="0">
                <a:latin typeface="Arial"/>
                <a:cs typeface="Arial"/>
              </a:rPr>
              <a:t>Autonomia - </a:t>
            </a:r>
            <a:r>
              <a:rPr sz="1600" spc="-10" dirty="0">
                <a:latin typeface="Arial"/>
                <a:cs typeface="Arial"/>
              </a:rPr>
              <a:t>Użytkownik  </a:t>
            </a:r>
            <a:r>
              <a:rPr sz="1600" spc="-5" dirty="0">
                <a:latin typeface="Arial"/>
                <a:cs typeface="Arial"/>
              </a:rPr>
              <a:t>określa co chce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osiągnąć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CC00"/>
              </a:buClr>
              <a:buFont typeface="Arial"/>
              <a:buAutoNum type="arabicPeriod"/>
            </a:pPr>
            <a:endParaRPr sz="23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90625"/>
              <a:buAutoNum type="arabicPeriod"/>
              <a:tabLst>
                <a:tab pos="469900" algn="l"/>
                <a:tab pos="470534" algn="l"/>
              </a:tabLst>
            </a:pPr>
            <a:r>
              <a:rPr sz="1600" spc="-5" dirty="0">
                <a:latin typeface="Arial"/>
                <a:cs typeface="Arial"/>
              </a:rPr>
              <a:t>Zadania są </a:t>
            </a:r>
            <a:r>
              <a:rPr sz="1600" spc="-10" dirty="0">
                <a:latin typeface="Arial"/>
                <a:cs typeface="Arial"/>
              </a:rPr>
              <a:t>dobierane </a:t>
            </a:r>
            <a:r>
              <a:rPr sz="1600" spc="-5" dirty="0">
                <a:latin typeface="Arial"/>
                <a:cs typeface="Arial"/>
              </a:rPr>
              <a:t>do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jego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celów.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Arial"/>
              <a:cs typeface="Arial"/>
            </a:endParaRPr>
          </a:p>
          <a:p>
            <a:pPr marL="469900" marR="433705" indent="-457834"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SzPct val="90625"/>
              <a:buAutoNum type="arabicPeriod" startAt="3"/>
              <a:tabLst>
                <a:tab pos="469900" algn="l"/>
                <a:tab pos="470534" algn="l"/>
              </a:tabLst>
            </a:pPr>
            <a:r>
              <a:rPr sz="1600" spc="-10" dirty="0">
                <a:latin typeface="Arial"/>
                <a:cs typeface="Arial"/>
              </a:rPr>
              <a:t>Wybór </a:t>
            </a:r>
            <a:r>
              <a:rPr sz="1600" spc="-5" dirty="0">
                <a:latin typeface="Arial"/>
                <a:cs typeface="Arial"/>
              </a:rPr>
              <a:t>jest niezależny </a:t>
            </a:r>
            <a:r>
              <a:rPr sz="1600" spc="-10" dirty="0">
                <a:latin typeface="Arial"/>
                <a:cs typeface="Arial"/>
              </a:rPr>
              <a:t>od  </a:t>
            </a:r>
            <a:r>
              <a:rPr sz="1600" spc="-5" dirty="0">
                <a:latin typeface="Arial"/>
                <a:cs typeface="Arial"/>
              </a:rPr>
              <a:t>bodźców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zewnętrznych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CC00"/>
              </a:buClr>
              <a:buFont typeface="Arial"/>
              <a:buAutoNum type="arabicPeriod" startAt="3"/>
            </a:pPr>
            <a:endParaRPr sz="2300">
              <a:latin typeface="Arial"/>
              <a:cs typeface="Arial"/>
            </a:endParaRPr>
          </a:p>
          <a:p>
            <a:pPr marL="469900" marR="72390" indent="-457834">
              <a:lnSpc>
                <a:spcPct val="100000"/>
              </a:lnSpc>
              <a:buClr>
                <a:srgbClr val="FFCC00"/>
              </a:buClr>
              <a:buSzPct val="90625"/>
              <a:buAutoNum type="arabicPeriod" startAt="3"/>
              <a:tabLst>
                <a:tab pos="469900" algn="l"/>
                <a:tab pos="470534" algn="l"/>
              </a:tabLst>
            </a:pPr>
            <a:r>
              <a:rPr sz="1600" spc="-5" dirty="0">
                <a:latin typeface="Arial"/>
                <a:cs typeface="Arial"/>
              </a:rPr>
              <a:t>Regulamin nie mówi, że jakiś  aspekt jest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ważniejszy.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5591" y="1773935"/>
            <a:ext cx="4126991" cy="2827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8674" y="636778"/>
            <a:ext cx="5786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Powiązania </a:t>
            </a:r>
            <a:r>
              <a:rPr spc="-5" dirty="0"/>
              <a:t>z</a:t>
            </a:r>
            <a:r>
              <a:rPr spc="20" dirty="0"/>
              <a:t> </a:t>
            </a:r>
            <a:r>
              <a:rPr spc="-10" dirty="0"/>
              <a:t>rzeczywistością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1546682"/>
            <a:ext cx="44113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88888"/>
              <a:buFont typeface="Wingdings"/>
              <a:buChar char=""/>
              <a:tabLst>
                <a:tab pos="355600" algn="l"/>
              </a:tabLst>
            </a:pPr>
            <a:r>
              <a:rPr sz="1800" spc="-10" dirty="0">
                <a:latin typeface="Arial"/>
                <a:cs typeface="Arial"/>
              </a:rPr>
              <a:t>Grywalizacja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odnajdowanie </a:t>
            </a:r>
            <a:r>
              <a:rPr sz="1800" spc="-15" dirty="0">
                <a:latin typeface="Arial"/>
                <a:cs typeface="Arial"/>
              </a:rPr>
              <a:t>powiązań  </a:t>
            </a:r>
            <a:r>
              <a:rPr sz="1800" spc="-10" dirty="0">
                <a:latin typeface="Arial"/>
                <a:cs typeface="Arial"/>
              </a:rPr>
              <a:t>rzeczywistości </a:t>
            </a:r>
            <a:r>
              <a:rPr sz="1800" dirty="0">
                <a:latin typeface="Arial"/>
                <a:cs typeface="Arial"/>
              </a:rPr>
              <a:t>z </a:t>
            </a:r>
            <a:r>
              <a:rPr sz="1800" spc="-5" dirty="0">
                <a:latin typeface="Arial"/>
                <a:cs typeface="Arial"/>
              </a:rPr>
              <a:t>grą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10" dirty="0">
                <a:latin typeface="Arial"/>
                <a:cs typeface="Arial"/>
              </a:rPr>
              <a:t>wykorzystanie </a:t>
            </a:r>
            <a:r>
              <a:rPr sz="1800" spc="-5" dirty="0">
                <a:latin typeface="Arial"/>
                <a:cs typeface="Arial"/>
              </a:rPr>
              <a:t>ich  </a:t>
            </a:r>
            <a:r>
              <a:rPr sz="1800" dirty="0">
                <a:latin typeface="Arial"/>
                <a:cs typeface="Arial"/>
              </a:rPr>
              <a:t>w </a:t>
            </a:r>
            <a:r>
              <a:rPr sz="1800" spc="-10" dirty="0">
                <a:latin typeface="Arial"/>
                <a:cs typeface="Arial"/>
              </a:rPr>
              <a:t>atrakcyjny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sposób.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3412997"/>
            <a:ext cx="4518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8888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"/>
                <a:cs typeface="Arial"/>
              </a:rPr>
              <a:t>Powiązanie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liczne </a:t>
            </a:r>
            <a:r>
              <a:rPr sz="1800" spc="-10" dirty="0">
                <a:latin typeface="Arial"/>
                <a:cs typeface="Arial"/>
              </a:rPr>
              <a:t>elementy </a:t>
            </a:r>
            <a:r>
              <a:rPr sz="1800" spc="-5" dirty="0">
                <a:latin typeface="Arial"/>
                <a:cs typeface="Arial"/>
              </a:rPr>
              <a:t>społeczne,  </a:t>
            </a:r>
            <a:r>
              <a:rPr sz="1800" spc="-10" dirty="0">
                <a:latin typeface="Arial"/>
                <a:cs typeface="Arial"/>
              </a:rPr>
              <a:t>wspólna motywacja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rywalizacja.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19700" y="1519427"/>
            <a:ext cx="3212592" cy="1193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19700" y="3326891"/>
            <a:ext cx="3209544" cy="2724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01811" y="6464985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64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642" y="911479"/>
            <a:ext cx="2529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Gr</a:t>
            </a:r>
            <a:r>
              <a:rPr spc="-20" dirty="0"/>
              <a:t>y</a:t>
            </a:r>
            <a:r>
              <a:rPr spc="-5" dirty="0"/>
              <a:t>wali</a:t>
            </a:r>
            <a:r>
              <a:rPr dirty="0"/>
              <a:t>z</a:t>
            </a:r>
            <a:r>
              <a:rPr spc="-5" dirty="0"/>
              <a:t>a</a:t>
            </a:r>
            <a:r>
              <a:rPr spc="-20" dirty="0"/>
              <a:t>c</a:t>
            </a:r>
            <a:r>
              <a:rPr spc="-5" dirty="0"/>
              <a:t>ja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627759"/>
            <a:ext cx="3484245" cy="430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FFCC00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Magiczne koło: </a:t>
            </a:r>
            <a:r>
              <a:rPr sz="1800" dirty="0">
                <a:latin typeface="Arial"/>
                <a:cs typeface="Arial"/>
              </a:rPr>
              <a:t>J.</a:t>
            </a:r>
            <a:r>
              <a:rPr sz="1800" spc="-5" dirty="0">
                <a:latin typeface="Arial"/>
                <a:cs typeface="Arial"/>
              </a:rPr>
              <a:t> Huzinga</a:t>
            </a:r>
            <a:endParaRPr sz="1800">
              <a:latin typeface="Arial"/>
              <a:cs typeface="Arial"/>
            </a:endParaRPr>
          </a:p>
          <a:p>
            <a:pPr marL="469900" marR="50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„Homo </a:t>
            </a:r>
            <a:r>
              <a:rPr sz="1800" spc="-10" dirty="0">
                <a:latin typeface="Arial"/>
                <a:cs typeface="Arial"/>
              </a:rPr>
              <a:t>Ludens”, </a:t>
            </a:r>
            <a:r>
              <a:rPr sz="1800" spc="-5" dirty="0">
                <a:latin typeface="Arial"/>
                <a:cs typeface="Arial"/>
              </a:rPr>
              <a:t>definiuje grę  jako magiczne koło  </a:t>
            </a:r>
            <a:r>
              <a:rPr sz="1800" spc="-10" dirty="0">
                <a:latin typeface="Arial"/>
                <a:cs typeface="Arial"/>
              </a:rPr>
              <a:t>oddzielone </a:t>
            </a:r>
            <a:r>
              <a:rPr sz="1800" spc="-5" dirty="0">
                <a:latin typeface="Arial"/>
                <a:cs typeface="Arial"/>
              </a:rPr>
              <a:t>od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rzeczywistości.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469900" marR="79375" indent="-457200">
              <a:lnSpc>
                <a:spcPct val="100000"/>
              </a:lnSpc>
              <a:buClr>
                <a:srgbClr val="FFCC00"/>
              </a:buClr>
              <a:buSzPct val="88888"/>
              <a:buAutoNum type="arabicPeriod" startAt="2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Aby dobrze </a:t>
            </a:r>
            <a:r>
              <a:rPr sz="1800" spc="-10" dirty="0">
                <a:latin typeface="Arial"/>
                <a:cs typeface="Arial"/>
              </a:rPr>
              <a:t>wykreować  grywalizację, </a:t>
            </a:r>
            <a:r>
              <a:rPr sz="1800" spc="-5" dirty="0">
                <a:latin typeface="Arial"/>
                <a:cs typeface="Arial"/>
              </a:rPr>
              <a:t>należy </a:t>
            </a:r>
            <a:r>
              <a:rPr sz="1800" spc="-10" dirty="0">
                <a:latin typeface="Arial"/>
                <a:cs typeface="Arial"/>
              </a:rPr>
              <a:t>sprawić,  </a:t>
            </a:r>
            <a:r>
              <a:rPr sz="1800" dirty="0">
                <a:latin typeface="Arial"/>
                <a:cs typeface="Arial"/>
              </a:rPr>
              <a:t>że </a:t>
            </a:r>
            <a:r>
              <a:rPr sz="1800" spc="-5" dirty="0">
                <a:latin typeface="Arial"/>
                <a:cs typeface="Arial"/>
              </a:rPr>
              <a:t>odbiorca </a:t>
            </a:r>
            <a:r>
              <a:rPr sz="1800" spc="-10" dirty="0">
                <a:latin typeface="Arial"/>
                <a:cs typeface="Arial"/>
              </a:rPr>
              <a:t>wykonujący  czynność niezwiązaną </a:t>
            </a:r>
            <a:r>
              <a:rPr sz="1800" dirty="0">
                <a:latin typeface="Arial"/>
                <a:cs typeface="Arial"/>
              </a:rPr>
              <a:t>z </a:t>
            </a:r>
            <a:r>
              <a:rPr sz="1800" spc="-5" dirty="0">
                <a:latin typeface="Arial"/>
                <a:cs typeface="Arial"/>
              </a:rPr>
              <a:t>grą  </a:t>
            </a:r>
            <a:r>
              <a:rPr sz="1800" spc="-10" dirty="0">
                <a:latin typeface="Arial"/>
                <a:cs typeface="Arial"/>
              </a:rPr>
              <a:t>odniósł </a:t>
            </a:r>
            <a:r>
              <a:rPr sz="1800" spc="-5" dirty="0">
                <a:latin typeface="Arial"/>
                <a:cs typeface="Arial"/>
              </a:rPr>
              <a:t>silne </a:t>
            </a:r>
            <a:r>
              <a:rPr sz="1800" spc="-10" dirty="0">
                <a:latin typeface="Arial"/>
                <a:cs typeface="Arial"/>
              </a:rPr>
              <a:t>wrażenie  znajdowania </a:t>
            </a:r>
            <a:r>
              <a:rPr sz="1800" dirty="0">
                <a:latin typeface="Arial"/>
                <a:cs typeface="Arial"/>
              </a:rPr>
              <a:t>się w </a:t>
            </a:r>
            <a:r>
              <a:rPr sz="1800" spc="-10" dirty="0">
                <a:latin typeface="Arial"/>
                <a:cs typeface="Arial"/>
              </a:rPr>
              <a:t>tym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kole.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CC00"/>
              </a:buClr>
              <a:buFont typeface="Arial"/>
              <a:buAutoNum type="arabicPeriod" startAt="2"/>
            </a:pPr>
            <a:endParaRPr sz="2600">
              <a:latin typeface="Arial"/>
              <a:cs typeface="Arial"/>
            </a:endParaRPr>
          </a:p>
          <a:p>
            <a:pPr marL="469900" marR="328295" indent="-457200" algn="just">
              <a:lnSpc>
                <a:spcPct val="100000"/>
              </a:lnSpc>
              <a:buClr>
                <a:srgbClr val="FFCC00"/>
              </a:buClr>
              <a:buSzPct val="88888"/>
              <a:buAutoNum type="arabicPeriod" startAt="2"/>
              <a:tabLst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Aby </a:t>
            </a:r>
            <a:r>
              <a:rPr sz="1800" spc="-10" dirty="0">
                <a:latin typeface="Arial"/>
                <a:cs typeface="Arial"/>
              </a:rPr>
              <a:t>myślał 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-10" dirty="0">
                <a:latin typeface="Arial"/>
                <a:cs typeface="Arial"/>
              </a:rPr>
              <a:t>problemie </a:t>
            </a:r>
            <a:r>
              <a:rPr sz="1800" dirty="0">
                <a:latin typeface="Arial"/>
                <a:cs typeface="Arial"/>
              </a:rPr>
              <a:t>w  </a:t>
            </a:r>
            <a:r>
              <a:rPr sz="1800" spc="-5" dirty="0">
                <a:latin typeface="Arial"/>
                <a:cs typeface="Arial"/>
              </a:rPr>
              <a:t>kontekście </a:t>
            </a:r>
            <a:r>
              <a:rPr sz="1800" spc="-10" dirty="0">
                <a:latin typeface="Arial"/>
                <a:cs typeface="Arial"/>
              </a:rPr>
              <a:t>gry,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nie tego  </a:t>
            </a:r>
            <a:r>
              <a:rPr sz="1800" spc="-10" dirty="0">
                <a:latin typeface="Arial"/>
                <a:cs typeface="Arial"/>
              </a:rPr>
              <a:t>czym </a:t>
            </a:r>
            <a:r>
              <a:rPr sz="1800" spc="-5" dirty="0">
                <a:latin typeface="Arial"/>
                <a:cs typeface="Arial"/>
              </a:rPr>
              <a:t>on </a:t>
            </a:r>
            <a:r>
              <a:rPr sz="1800" spc="-10" dirty="0">
                <a:latin typeface="Arial"/>
                <a:cs typeface="Arial"/>
              </a:rPr>
              <a:t>rzeczywiście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jest.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9120" y="1557527"/>
            <a:ext cx="3736848" cy="4521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01811" y="6464985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65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1769" y="408178"/>
            <a:ext cx="5370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Implementacja</a:t>
            </a:r>
            <a:r>
              <a:rPr spc="-5" dirty="0"/>
              <a:t> </a:t>
            </a:r>
            <a:r>
              <a:rPr spc="-10" dirty="0"/>
              <a:t>grywalizacji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43050"/>
            <a:ext cx="7858759" cy="4782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Myślenie </a:t>
            </a:r>
            <a:r>
              <a:rPr sz="2000" spc="-5" dirty="0">
                <a:latin typeface="Arial"/>
                <a:cs typeface="Arial"/>
              </a:rPr>
              <a:t>jak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projektant: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cel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skupianie się </a:t>
            </a:r>
            <a:r>
              <a:rPr sz="2000" spc="-5" dirty="0">
                <a:latin typeface="Arial"/>
                <a:cs typeface="Arial"/>
              </a:rPr>
              <a:t>na </a:t>
            </a:r>
            <a:r>
              <a:rPr sz="2000" dirty="0">
                <a:latin typeface="Arial"/>
                <a:cs typeface="Arial"/>
              </a:rPr>
              <a:t>człowieku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(graczu),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480"/>
              </a:spcBef>
              <a:buChar char="-"/>
              <a:tabLst>
                <a:tab pos="167005" algn="l"/>
              </a:tabLst>
            </a:pPr>
            <a:r>
              <a:rPr sz="2000" dirty="0">
                <a:latin typeface="Arial"/>
                <a:cs typeface="Arial"/>
              </a:rPr>
              <a:t>sprawianie przyjemności z </a:t>
            </a:r>
            <a:r>
              <a:rPr sz="2000" spc="-5" dirty="0">
                <a:latin typeface="Arial"/>
                <a:cs typeface="Arial"/>
              </a:rPr>
              <a:t>jego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perspektywy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buChar char="-"/>
              <a:tabLst>
                <a:tab pos="167005" algn="l"/>
              </a:tabLst>
            </a:pPr>
            <a:r>
              <a:rPr sz="2000" spc="-5" dirty="0">
                <a:latin typeface="Arial"/>
                <a:cs typeface="Arial"/>
              </a:rPr>
              <a:t>balans pomiędzy </a:t>
            </a:r>
            <a:r>
              <a:rPr sz="2000" dirty="0">
                <a:latin typeface="Arial"/>
                <a:cs typeface="Arial"/>
              </a:rPr>
              <a:t>twórczością i znanymi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schematami</a:t>
            </a:r>
            <a:endParaRPr sz="2000">
              <a:latin typeface="Arial"/>
              <a:cs typeface="Arial"/>
            </a:endParaRPr>
          </a:p>
          <a:p>
            <a:pPr marL="166370" indent="-154305">
              <a:lnSpc>
                <a:spcPct val="100000"/>
              </a:lnSpc>
              <a:spcBef>
                <a:spcPts val="5"/>
              </a:spcBef>
              <a:buChar char="-"/>
              <a:tabLst>
                <a:tab pos="167005" algn="l"/>
              </a:tabLst>
            </a:pPr>
            <a:r>
              <a:rPr sz="2000" spc="-5" dirty="0">
                <a:latin typeface="Arial"/>
                <a:cs typeface="Arial"/>
              </a:rPr>
              <a:t>iteracyjność </a:t>
            </a:r>
            <a:r>
              <a:rPr sz="2000" dirty="0">
                <a:latin typeface="Arial"/>
                <a:cs typeface="Arial"/>
              </a:rPr>
              <a:t>– prototypy i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testy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Framework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6D:</a:t>
            </a:r>
            <a:endParaRPr sz="2000">
              <a:latin typeface="Arial"/>
              <a:cs typeface="Arial"/>
            </a:endParaRPr>
          </a:p>
          <a:p>
            <a:pPr marL="292735" indent="-280670">
              <a:lnSpc>
                <a:spcPct val="100000"/>
              </a:lnSpc>
              <a:buAutoNum type="arabicPeriod"/>
              <a:tabLst>
                <a:tab pos="293370" algn="l"/>
              </a:tabLst>
            </a:pPr>
            <a:r>
              <a:rPr sz="2000" dirty="0">
                <a:latin typeface="Arial"/>
                <a:cs typeface="Arial"/>
              </a:rPr>
              <a:t>Ustalamy cele biznesowe – co system ma </a:t>
            </a:r>
            <a:r>
              <a:rPr sz="2000" spc="-5" dirty="0">
                <a:latin typeface="Arial"/>
                <a:cs typeface="Arial"/>
              </a:rPr>
              <a:t>osiągnąć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(define)</a:t>
            </a:r>
            <a:endParaRPr sz="2000">
              <a:latin typeface="Arial"/>
              <a:cs typeface="Arial"/>
            </a:endParaRPr>
          </a:p>
          <a:p>
            <a:pPr marL="12700" marR="75057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293370" algn="l"/>
              </a:tabLst>
            </a:pPr>
            <a:r>
              <a:rPr sz="2000" dirty="0">
                <a:latin typeface="Arial"/>
                <a:cs typeface="Arial"/>
              </a:rPr>
              <a:t>Ustalamy oczekiwane zachowania – co gracze </a:t>
            </a:r>
            <a:r>
              <a:rPr sz="2000" spc="-5" dirty="0">
                <a:latin typeface="Arial"/>
                <a:cs typeface="Arial"/>
              </a:rPr>
              <a:t>powinni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robić  (delineate)</a:t>
            </a:r>
            <a:endParaRPr sz="2000">
              <a:latin typeface="Arial"/>
              <a:cs typeface="Arial"/>
            </a:endParaRPr>
          </a:p>
          <a:p>
            <a:pPr marL="12700" marR="316230">
              <a:lnSpc>
                <a:spcPct val="100000"/>
              </a:lnSpc>
              <a:buAutoNum type="arabicPeriod"/>
              <a:tabLst>
                <a:tab pos="293370" algn="l"/>
              </a:tabLst>
            </a:pPr>
            <a:r>
              <a:rPr sz="2000" dirty="0">
                <a:latin typeface="Arial"/>
                <a:cs typeface="Arial"/>
              </a:rPr>
              <a:t>Opisujemy graczy – kim są, co </a:t>
            </a:r>
            <a:r>
              <a:rPr sz="2000" spc="-5" dirty="0">
                <a:latin typeface="Arial"/>
                <a:cs typeface="Arial"/>
              </a:rPr>
              <a:t>lubią, jakie </a:t>
            </a:r>
            <a:r>
              <a:rPr sz="2000" dirty="0">
                <a:latin typeface="Arial"/>
                <a:cs typeface="Arial"/>
              </a:rPr>
              <a:t>mają </a:t>
            </a:r>
            <a:r>
              <a:rPr sz="2000" spc="-5" dirty="0">
                <a:latin typeface="Arial"/>
                <a:cs typeface="Arial"/>
              </a:rPr>
              <a:t>zainteresowania  </a:t>
            </a:r>
            <a:r>
              <a:rPr sz="2000" dirty="0">
                <a:latin typeface="Arial"/>
                <a:cs typeface="Arial"/>
              </a:rPr>
              <a:t>(describe)</a:t>
            </a:r>
            <a:endParaRPr sz="2000">
              <a:latin typeface="Arial"/>
              <a:cs typeface="Arial"/>
            </a:endParaRPr>
          </a:p>
          <a:p>
            <a:pPr marL="292735" indent="-28067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93370" algn="l"/>
              </a:tabLst>
            </a:pPr>
            <a:r>
              <a:rPr sz="2000" dirty="0">
                <a:latin typeface="Arial"/>
                <a:cs typeface="Arial"/>
              </a:rPr>
              <a:t>Projektujemy </a:t>
            </a:r>
            <a:r>
              <a:rPr sz="2000" spc="-5" dirty="0">
                <a:latin typeface="Arial"/>
                <a:cs typeface="Arial"/>
              </a:rPr>
              <a:t>pętle </a:t>
            </a:r>
            <a:r>
              <a:rPr sz="2000" dirty="0">
                <a:latin typeface="Arial"/>
                <a:cs typeface="Arial"/>
              </a:rPr>
              <a:t>czynności – </a:t>
            </a:r>
            <a:r>
              <a:rPr sz="2000" spc="-5" dirty="0">
                <a:latin typeface="Arial"/>
                <a:cs typeface="Arial"/>
              </a:rPr>
              <a:t>główny </a:t>
            </a:r>
            <a:r>
              <a:rPr sz="2000" dirty="0">
                <a:latin typeface="Arial"/>
                <a:cs typeface="Arial"/>
              </a:rPr>
              <a:t>schemat czynności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(design)</a:t>
            </a:r>
            <a:endParaRPr sz="2000">
              <a:latin typeface="Arial"/>
              <a:cs typeface="Arial"/>
            </a:endParaRPr>
          </a:p>
          <a:p>
            <a:pPr marL="292735" indent="-280670">
              <a:lnSpc>
                <a:spcPct val="100000"/>
              </a:lnSpc>
              <a:buAutoNum type="arabicPeriod"/>
              <a:tabLst>
                <a:tab pos="293370" algn="l"/>
              </a:tabLst>
            </a:pPr>
            <a:r>
              <a:rPr sz="2000" dirty="0">
                <a:latin typeface="Arial"/>
                <a:cs typeface="Arial"/>
              </a:rPr>
              <a:t>Przyjemności </a:t>
            </a:r>
            <a:r>
              <a:rPr sz="2000" spc="-5" dirty="0">
                <a:latin typeface="Arial"/>
                <a:cs typeface="Arial"/>
              </a:rPr>
              <a:t>dla </a:t>
            </a:r>
            <a:r>
              <a:rPr sz="2000" dirty="0">
                <a:latin typeface="Arial"/>
                <a:cs typeface="Arial"/>
              </a:rPr>
              <a:t>graczy – system </a:t>
            </a:r>
            <a:r>
              <a:rPr sz="2000" spc="-5" dirty="0">
                <a:latin typeface="Arial"/>
                <a:cs typeface="Arial"/>
              </a:rPr>
              <a:t>powinien </a:t>
            </a:r>
            <a:r>
              <a:rPr sz="2000" dirty="0">
                <a:latin typeface="Arial"/>
                <a:cs typeface="Arial"/>
              </a:rPr>
              <a:t>bawić </a:t>
            </a:r>
            <a:r>
              <a:rPr sz="2000" spc="-5" dirty="0">
                <a:latin typeface="Arial"/>
                <a:cs typeface="Arial"/>
              </a:rPr>
              <a:t>(don’t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forget)</a:t>
            </a:r>
            <a:endParaRPr sz="2000">
              <a:latin typeface="Arial"/>
              <a:cs typeface="Arial"/>
            </a:endParaRPr>
          </a:p>
          <a:p>
            <a:pPr marL="292735" indent="-280670">
              <a:lnSpc>
                <a:spcPct val="100000"/>
              </a:lnSpc>
              <a:buAutoNum type="arabicPeriod"/>
              <a:tabLst>
                <a:tab pos="293370" algn="l"/>
              </a:tabLst>
            </a:pPr>
            <a:r>
              <a:rPr sz="2000" dirty="0">
                <a:latin typeface="Arial"/>
                <a:cs typeface="Arial"/>
              </a:rPr>
              <a:t>Użycie </a:t>
            </a:r>
            <a:r>
              <a:rPr sz="2000" spc="-5" dirty="0">
                <a:latin typeface="Arial"/>
                <a:cs typeface="Arial"/>
              </a:rPr>
              <a:t>odpowiednich </a:t>
            </a:r>
            <a:r>
              <a:rPr sz="2000" dirty="0">
                <a:latin typeface="Arial"/>
                <a:cs typeface="Arial"/>
              </a:rPr>
              <a:t>narzędzi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(deploy)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33" y="408178"/>
            <a:ext cx="6480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Implementacja grywalizacji:</a:t>
            </a:r>
            <a:r>
              <a:rPr spc="60" dirty="0"/>
              <a:t> </a:t>
            </a:r>
            <a:r>
              <a:rPr spc="-5" dirty="0"/>
              <a:t>Cele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061974"/>
            <a:ext cx="7749540" cy="4660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ts val="2280"/>
              </a:lnSpc>
              <a:spcBef>
                <a:spcPts val="10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Nie mylimy </a:t>
            </a:r>
            <a:r>
              <a:rPr sz="2000" dirty="0">
                <a:latin typeface="Arial"/>
                <a:cs typeface="Arial"/>
              </a:rPr>
              <a:t>z celem „niech gracz zbiera odznaczenia” – to nie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jest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280"/>
              </a:lnSpc>
            </a:pPr>
            <a:r>
              <a:rPr sz="2000" dirty="0">
                <a:latin typeface="Arial"/>
                <a:cs typeface="Arial"/>
              </a:rPr>
              <a:t>cel.</a:t>
            </a:r>
            <a:endParaRPr sz="2000">
              <a:latin typeface="Arial"/>
              <a:cs typeface="Arial"/>
            </a:endParaRPr>
          </a:p>
          <a:p>
            <a:pPr marL="355600" marR="242570" indent="-343535">
              <a:lnSpc>
                <a:spcPts val="2160"/>
              </a:lnSpc>
              <a:spcBef>
                <a:spcPts val="509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Celem </a:t>
            </a:r>
            <a:r>
              <a:rPr sz="2000" dirty="0">
                <a:latin typeface="Arial"/>
                <a:cs typeface="Arial"/>
              </a:rPr>
              <a:t>może </a:t>
            </a:r>
            <a:r>
              <a:rPr sz="2000" spc="-5" dirty="0">
                <a:latin typeface="Arial"/>
                <a:cs typeface="Arial"/>
              </a:rPr>
              <a:t>być </a:t>
            </a:r>
            <a:r>
              <a:rPr sz="2000" dirty="0">
                <a:latin typeface="Arial"/>
                <a:cs typeface="Arial"/>
              </a:rPr>
              <a:t>zwiększenie </a:t>
            </a:r>
            <a:r>
              <a:rPr sz="2000" spc="-5" dirty="0">
                <a:latin typeface="Arial"/>
                <a:cs typeface="Arial"/>
              </a:rPr>
              <a:t>sprzedaży, motywowanie </a:t>
            </a:r>
            <a:r>
              <a:rPr sz="2000" dirty="0">
                <a:latin typeface="Arial"/>
                <a:cs typeface="Arial"/>
              </a:rPr>
              <a:t>gracza,  nauczanie.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12700" marR="5080">
              <a:lnSpc>
                <a:spcPts val="2160"/>
              </a:lnSpc>
              <a:tabLst>
                <a:tab pos="5331460" algn="l"/>
              </a:tabLst>
            </a:pPr>
            <a:r>
              <a:rPr sz="2000" dirty="0">
                <a:latin typeface="Arial"/>
                <a:cs typeface="Arial"/>
              </a:rPr>
              <a:t>Przykład: Portal </a:t>
            </a:r>
            <a:r>
              <a:rPr sz="2000" spc="-5" dirty="0">
                <a:latin typeface="Arial"/>
                <a:cs typeface="Arial"/>
              </a:rPr>
              <a:t>społecznościowy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celem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jest	</a:t>
            </a:r>
            <a:r>
              <a:rPr sz="2000" dirty="0">
                <a:latin typeface="Arial"/>
                <a:cs typeface="Arial"/>
              </a:rPr>
              <a:t>zwiększenie  częstotliwości </a:t>
            </a:r>
            <a:r>
              <a:rPr sz="2000" spc="-5" dirty="0">
                <a:latin typeface="Arial"/>
                <a:cs typeface="Arial"/>
              </a:rPr>
              <a:t>logowania. </a:t>
            </a:r>
            <a:r>
              <a:rPr sz="2000" dirty="0">
                <a:latin typeface="Arial"/>
                <a:cs typeface="Arial"/>
              </a:rPr>
              <a:t>Do </a:t>
            </a:r>
            <a:r>
              <a:rPr sz="2000" spc="-5" dirty="0">
                <a:latin typeface="Arial"/>
                <a:cs typeface="Arial"/>
              </a:rPr>
              <a:t>tego </a:t>
            </a:r>
            <a:r>
              <a:rPr sz="2000" dirty="0">
                <a:latin typeface="Arial"/>
                <a:cs typeface="Arial"/>
              </a:rPr>
              <a:t>celu </a:t>
            </a:r>
            <a:r>
              <a:rPr sz="2000" spc="-5" dirty="0">
                <a:latin typeface="Arial"/>
                <a:cs typeface="Arial"/>
              </a:rPr>
              <a:t>wykorzystujemy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grywalizację.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Kroki: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90000"/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Tworzymy </a:t>
            </a:r>
            <a:r>
              <a:rPr sz="2000" spc="-5" dirty="0">
                <a:latin typeface="Arial"/>
                <a:cs typeface="Arial"/>
              </a:rPr>
              <a:t>listę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celów.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90000"/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Ustal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hierarchię.</a:t>
            </a:r>
            <a:endParaRPr sz="2000">
              <a:latin typeface="Arial"/>
              <a:cs typeface="Arial"/>
            </a:endParaRPr>
          </a:p>
          <a:p>
            <a:pPr marL="469900" marR="342900" indent="-457834">
              <a:lnSpc>
                <a:spcPts val="2160"/>
              </a:lnSpc>
              <a:spcBef>
                <a:spcPts val="515"/>
              </a:spcBef>
              <a:buClr>
                <a:srgbClr val="FFCC00"/>
              </a:buClr>
              <a:buSzPct val="90000"/>
              <a:buAutoNum type="arabicPeriod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Eliminacja </a:t>
            </a:r>
            <a:r>
              <a:rPr sz="2000" spc="-5" dirty="0">
                <a:latin typeface="Arial"/>
                <a:cs typeface="Arial"/>
              </a:rPr>
              <a:t>elementów, </a:t>
            </a:r>
            <a:r>
              <a:rPr sz="2000" dirty="0">
                <a:latin typeface="Arial"/>
                <a:cs typeface="Arial"/>
              </a:rPr>
              <a:t>które prowadzą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dirty="0">
                <a:latin typeface="Arial"/>
                <a:cs typeface="Arial"/>
              </a:rPr>
              <a:t>celu a </a:t>
            </a:r>
            <a:r>
              <a:rPr sz="2000" spc="-5" dirty="0">
                <a:latin typeface="Arial"/>
                <a:cs typeface="Arial"/>
              </a:rPr>
              <a:t>nie </a:t>
            </a:r>
            <a:r>
              <a:rPr sz="2000" dirty="0">
                <a:latin typeface="Arial"/>
                <a:cs typeface="Arial"/>
              </a:rPr>
              <a:t>są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celem  same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130"/>
              </a:lnSpc>
            </a:pPr>
            <a:r>
              <a:rPr sz="2000" dirty="0">
                <a:latin typeface="Arial"/>
                <a:cs typeface="Arial"/>
              </a:rPr>
              <a:t>w sobie (zbieranie odznak, to </a:t>
            </a:r>
            <a:r>
              <a:rPr sz="2000" spc="-5" dirty="0">
                <a:latin typeface="Arial"/>
                <a:cs typeface="Arial"/>
              </a:rPr>
              <a:t>tylko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metoda).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240"/>
              </a:spcBef>
              <a:buClr>
                <a:srgbClr val="FFCC00"/>
              </a:buClr>
              <a:buSzPct val="90000"/>
              <a:buAutoNum type="arabicPeriod" startAt="4"/>
              <a:tabLst>
                <a:tab pos="469900" algn="l"/>
                <a:tab pos="470534" algn="l"/>
              </a:tabLst>
            </a:pPr>
            <a:r>
              <a:rPr sz="2000" dirty="0">
                <a:latin typeface="Arial"/>
                <a:cs typeface="Arial"/>
              </a:rPr>
              <a:t>Wyjaśniamy cele. Dlaczego użytkownik chce </a:t>
            </a:r>
            <a:r>
              <a:rPr sz="2000" spc="-5" dirty="0">
                <a:latin typeface="Arial"/>
                <a:cs typeface="Arial"/>
              </a:rPr>
              <a:t>je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zrealizować?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2936" y="179019"/>
            <a:ext cx="4824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Oczekiwane</a:t>
            </a:r>
            <a:r>
              <a:rPr spc="-45" dirty="0"/>
              <a:t> </a:t>
            </a:r>
            <a:r>
              <a:rPr spc="-5" dirty="0"/>
              <a:t>zachowania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787653"/>
            <a:ext cx="8005445" cy="455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34035" indent="-343535">
              <a:lnSpc>
                <a:spcPct val="100000"/>
              </a:lnSpc>
              <a:spcBef>
                <a:spcPts val="105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Tak </a:t>
            </a:r>
            <a:r>
              <a:rPr sz="2000" spc="-5" dirty="0">
                <a:latin typeface="Arial"/>
                <a:cs typeface="Arial"/>
              </a:rPr>
              <a:t>precyzyjne jak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możliwe: </a:t>
            </a:r>
            <a:r>
              <a:rPr sz="2000" dirty="0">
                <a:latin typeface="Arial"/>
                <a:cs typeface="Arial"/>
              </a:rPr>
              <a:t>„chcemy zachęcić </a:t>
            </a:r>
            <a:r>
              <a:rPr sz="2000" spc="-5" dirty="0">
                <a:latin typeface="Arial"/>
                <a:cs typeface="Arial"/>
              </a:rPr>
              <a:t>odbiorców do  wypróbowania usług </a:t>
            </a:r>
            <a:r>
              <a:rPr sz="2000" dirty="0">
                <a:latin typeface="Arial"/>
                <a:cs typeface="Arial"/>
              </a:rPr>
              <a:t>które </a:t>
            </a:r>
            <a:r>
              <a:rPr sz="2000" spc="-5" dirty="0">
                <a:latin typeface="Arial"/>
                <a:cs typeface="Arial"/>
              </a:rPr>
              <a:t>oferujemy”, </a:t>
            </a:r>
            <a:r>
              <a:rPr sz="2000" dirty="0">
                <a:latin typeface="Arial"/>
                <a:cs typeface="Arial"/>
              </a:rPr>
              <a:t>„chcemy </a:t>
            </a:r>
            <a:r>
              <a:rPr sz="2000" spc="-5" dirty="0">
                <a:latin typeface="Arial"/>
                <a:cs typeface="Arial"/>
              </a:rPr>
              <a:t>wyszukać  odpowiednie </a:t>
            </a:r>
            <a:r>
              <a:rPr sz="2000" dirty="0">
                <a:latin typeface="Arial"/>
                <a:cs typeface="Arial"/>
              </a:rPr>
              <a:t>osoby na </a:t>
            </a:r>
            <a:r>
              <a:rPr sz="2000" spc="-5" dirty="0">
                <a:latin typeface="Arial"/>
                <a:cs typeface="Arial"/>
              </a:rPr>
              <a:t>dane </a:t>
            </a:r>
            <a:r>
              <a:rPr sz="2000" dirty="0">
                <a:latin typeface="Arial"/>
                <a:cs typeface="Arial"/>
              </a:rPr>
              <a:t>stanowisko”, „chce </a:t>
            </a:r>
            <a:r>
              <a:rPr sz="2000" spc="-5" dirty="0">
                <a:latin typeface="Arial"/>
                <a:cs typeface="Arial"/>
              </a:rPr>
              <a:t>ludzi </a:t>
            </a:r>
            <a:r>
              <a:rPr sz="2000" dirty="0">
                <a:latin typeface="Arial"/>
                <a:cs typeface="Arial"/>
              </a:rPr>
              <a:t>czegość  nauczyć”.</a:t>
            </a:r>
            <a:endParaRPr sz="2000">
              <a:latin typeface="Arial"/>
              <a:cs typeface="Arial"/>
            </a:endParaRPr>
          </a:p>
          <a:p>
            <a:pPr marL="355600" marR="572770" indent="-34353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Ustalamy </a:t>
            </a:r>
            <a:r>
              <a:rPr sz="2000" spc="-5" dirty="0">
                <a:latin typeface="Arial"/>
                <a:cs typeface="Arial"/>
              </a:rPr>
              <a:t>kryteria </a:t>
            </a:r>
            <a:r>
              <a:rPr sz="2000" dirty="0">
                <a:latin typeface="Arial"/>
                <a:cs typeface="Arial"/>
              </a:rPr>
              <a:t>oceny sukcesu. Na </a:t>
            </a:r>
            <a:r>
              <a:rPr sz="2000" spc="-5" dirty="0">
                <a:latin typeface="Arial"/>
                <a:cs typeface="Arial"/>
              </a:rPr>
              <a:t>jakiej </a:t>
            </a:r>
            <a:r>
              <a:rPr sz="2000" dirty="0">
                <a:latin typeface="Arial"/>
                <a:cs typeface="Arial"/>
              </a:rPr>
              <a:t>podstawie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możemy  stwierdzić </a:t>
            </a:r>
            <a:r>
              <a:rPr sz="2000" spc="5" dirty="0">
                <a:latin typeface="Arial"/>
                <a:cs typeface="Arial"/>
              </a:rPr>
              <a:t>czy </a:t>
            </a:r>
            <a:r>
              <a:rPr sz="2000" spc="-5" dirty="0">
                <a:latin typeface="Arial"/>
                <a:cs typeface="Arial"/>
              </a:rPr>
              <a:t>zrealizowany projekt jest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udany?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spc="5" dirty="0">
                <a:latin typeface="Arial"/>
                <a:cs typeface="Arial"/>
              </a:rPr>
              <a:t>W </a:t>
            </a:r>
            <a:r>
              <a:rPr sz="2000" spc="-5" dirty="0">
                <a:latin typeface="Arial"/>
                <a:cs typeface="Arial"/>
              </a:rPr>
              <a:t>jaki </a:t>
            </a:r>
            <a:r>
              <a:rPr sz="2000" dirty="0">
                <a:latin typeface="Arial"/>
                <a:cs typeface="Arial"/>
              </a:rPr>
              <a:t>sposób mierzyć stopień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powodzenia:</a:t>
            </a:r>
            <a:endParaRPr sz="2000">
              <a:latin typeface="Arial"/>
              <a:cs typeface="Arial"/>
            </a:endParaRPr>
          </a:p>
          <a:p>
            <a:pPr marL="1052195" lvl="1" indent="-125730">
              <a:lnSpc>
                <a:spcPct val="100000"/>
              </a:lnSpc>
              <a:spcBef>
                <a:spcPts val="885"/>
              </a:spcBef>
              <a:buChar char="-"/>
              <a:tabLst>
                <a:tab pos="1052830" algn="l"/>
              </a:tabLst>
            </a:pPr>
            <a:r>
              <a:rPr sz="1600" spc="-5" dirty="0">
                <a:latin typeface="Arial"/>
                <a:cs typeface="Arial"/>
              </a:rPr>
              <a:t>średnia liczba </a:t>
            </a:r>
            <a:r>
              <a:rPr sz="1600" spc="-10" dirty="0">
                <a:latin typeface="Arial"/>
                <a:cs typeface="Arial"/>
              </a:rPr>
              <a:t>użytkowników </a:t>
            </a:r>
            <a:r>
              <a:rPr sz="1600" spc="-5" dirty="0">
                <a:latin typeface="Arial"/>
                <a:cs typeface="Arial"/>
              </a:rPr>
              <a:t>dziennie/miesięcznie itd. określa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jak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75"/>
              </a:spcBef>
            </a:pPr>
            <a:r>
              <a:rPr sz="1600" spc="-5" dirty="0">
                <a:latin typeface="Arial"/>
                <a:cs typeface="Arial"/>
              </a:rPr>
              <a:t>często </a:t>
            </a:r>
            <a:r>
              <a:rPr sz="1600" spc="-10" dirty="0">
                <a:latin typeface="Arial"/>
                <a:cs typeface="Arial"/>
              </a:rPr>
              <a:t>użytkownicy </a:t>
            </a:r>
            <a:r>
              <a:rPr sz="1600" spc="-5" dirty="0">
                <a:latin typeface="Arial"/>
                <a:cs typeface="Arial"/>
              </a:rPr>
              <a:t>powracają, im większy % </a:t>
            </a:r>
            <a:r>
              <a:rPr sz="1600" spc="-10" dirty="0">
                <a:latin typeface="Arial"/>
                <a:cs typeface="Arial"/>
              </a:rPr>
              <a:t>tym </a:t>
            </a:r>
            <a:r>
              <a:rPr sz="1600" spc="-5" dirty="0">
                <a:latin typeface="Arial"/>
                <a:cs typeface="Arial"/>
              </a:rPr>
              <a:t>bardziej skuteczna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strategia.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"/>
              <a:cs typeface="Arial"/>
            </a:endParaRPr>
          </a:p>
          <a:p>
            <a:pPr marL="1052195" lvl="1" indent="-125730">
              <a:lnSpc>
                <a:spcPct val="100000"/>
              </a:lnSpc>
              <a:buChar char="-"/>
              <a:tabLst>
                <a:tab pos="1052830" algn="l"/>
              </a:tabLst>
            </a:pPr>
            <a:r>
              <a:rPr sz="1600" spc="-5" dirty="0">
                <a:latin typeface="Arial"/>
                <a:cs typeface="Arial"/>
              </a:rPr>
              <a:t>stopień rozpowszechniania – jak często odbiorcy zachęcają </a:t>
            </a:r>
            <a:r>
              <a:rPr sz="1600" spc="-10" dirty="0">
                <a:latin typeface="Arial"/>
                <a:cs typeface="Arial"/>
              </a:rPr>
              <a:t>znajomych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do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"/>
                <a:cs typeface="Arial"/>
              </a:rPr>
              <a:t>użycia danej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aplikacji.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927100" marR="28575" lvl="1">
              <a:lnSpc>
                <a:spcPct val="100000"/>
              </a:lnSpc>
              <a:spcBef>
                <a:spcPts val="5"/>
              </a:spcBef>
              <a:buChar char="-"/>
              <a:tabLst>
                <a:tab pos="1052830" algn="l"/>
              </a:tabLst>
            </a:pPr>
            <a:r>
              <a:rPr sz="1600" spc="-5" dirty="0">
                <a:latin typeface="Arial"/>
                <a:cs typeface="Arial"/>
              </a:rPr>
              <a:t>stopień </a:t>
            </a:r>
            <a:r>
              <a:rPr sz="1600" spc="-10" dirty="0">
                <a:latin typeface="Arial"/>
                <a:cs typeface="Arial"/>
              </a:rPr>
              <a:t>aktywności </a:t>
            </a:r>
            <a:r>
              <a:rPr sz="1600" spc="-5" dirty="0">
                <a:latin typeface="Arial"/>
                <a:cs typeface="Arial"/>
              </a:rPr>
              <a:t>– jaki jest poziom </a:t>
            </a:r>
            <a:r>
              <a:rPr sz="1600" spc="-10" dirty="0">
                <a:latin typeface="Arial"/>
                <a:cs typeface="Arial"/>
              </a:rPr>
              <a:t>aktywności </a:t>
            </a:r>
            <a:r>
              <a:rPr sz="1600" spc="-5" dirty="0">
                <a:latin typeface="Arial"/>
                <a:cs typeface="Arial"/>
              </a:rPr>
              <a:t>(zalogowania, komunikacja,  postęp w </a:t>
            </a:r>
            <a:r>
              <a:rPr sz="1600" spc="-10" dirty="0">
                <a:latin typeface="Arial"/>
                <a:cs typeface="Arial"/>
              </a:rPr>
              <a:t>zdobywaniu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statusów)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1694" y="408178"/>
            <a:ext cx="6972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Implementacja grywalizacji:</a:t>
            </a:r>
            <a:r>
              <a:rPr spc="80" dirty="0"/>
              <a:t> </a:t>
            </a:r>
            <a:r>
              <a:rPr spc="-10" dirty="0"/>
              <a:t>Gracze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5884"/>
            <a:ext cx="8134350" cy="17938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Arial"/>
                <a:cs typeface="Arial"/>
              </a:rPr>
              <a:t>Co wiemy 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graczach?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Char char="-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Wiek, </a:t>
            </a:r>
            <a:r>
              <a:rPr sz="2000" spc="-5" dirty="0">
                <a:latin typeface="Arial"/>
                <a:cs typeface="Arial"/>
              </a:rPr>
              <a:t>pochodzenie,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płeć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Char char="-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Profil psychologiczny: co </a:t>
            </a:r>
            <a:r>
              <a:rPr sz="2000" spc="-5" dirty="0">
                <a:latin typeface="Arial"/>
                <a:cs typeface="Arial"/>
              </a:rPr>
              <a:t>lubią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robić?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FFCC00"/>
              </a:buClr>
              <a:buSzPct val="90000"/>
              <a:buChar char="-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Ustalamy cele. Co </a:t>
            </a:r>
            <a:r>
              <a:rPr sz="2000" spc="-5" dirty="0">
                <a:latin typeface="Arial"/>
                <a:cs typeface="Arial"/>
              </a:rPr>
              <a:t>ich </a:t>
            </a:r>
            <a:r>
              <a:rPr sz="2000" dirty="0">
                <a:latin typeface="Arial"/>
                <a:cs typeface="Arial"/>
              </a:rPr>
              <a:t>skłania do korzystania z </a:t>
            </a:r>
            <a:r>
              <a:rPr sz="2000" spc="-5" dirty="0">
                <a:latin typeface="Arial"/>
                <a:cs typeface="Arial"/>
              </a:rPr>
              <a:t>danej aplikacji 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czego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oczekują.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58883" y="3402569"/>
            <a:ext cx="4190640" cy="2877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8973" y="274700"/>
            <a:ext cx="156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666699"/>
                </a:solidFill>
                <a:latin typeface="Arial Black"/>
                <a:cs typeface="Arial Black"/>
              </a:rPr>
              <a:t>Hist</a:t>
            </a:r>
            <a:r>
              <a:rPr sz="2800" spc="-20" dirty="0">
                <a:solidFill>
                  <a:srgbClr val="666699"/>
                </a:solidFill>
                <a:latin typeface="Arial Black"/>
                <a:cs typeface="Arial Black"/>
              </a:rPr>
              <a:t>o</a:t>
            </a:r>
            <a:r>
              <a:rPr sz="2800" spc="-5" dirty="0">
                <a:solidFill>
                  <a:srgbClr val="666699"/>
                </a:solidFill>
                <a:latin typeface="Arial Black"/>
                <a:cs typeface="Arial Black"/>
              </a:rPr>
              <a:t>ria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32407"/>
            <a:ext cx="799020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4211955" algn="l"/>
              </a:tabLst>
            </a:pPr>
            <a:r>
              <a:rPr sz="2000" dirty="0">
                <a:latin typeface="Arial"/>
                <a:cs typeface="Arial"/>
              </a:rPr>
              <a:t>2007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	pierwsza firma </a:t>
            </a:r>
            <a:r>
              <a:rPr sz="2000" spc="-5" dirty="0">
                <a:latin typeface="Arial"/>
                <a:cs typeface="Arial"/>
              </a:rPr>
              <a:t>zajmująca </a:t>
            </a:r>
            <a:r>
              <a:rPr sz="2000" dirty="0">
                <a:latin typeface="Arial"/>
                <a:cs typeface="Arial"/>
              </a:rPr>
              <a:t>się  </a:t>
            </a:r>
            <a:r>
              <a:rPr sz="2000" spc="-5" dirty="0">
                <a:latin typeface="Arial"/>
                <a:cs typeface="Arial"/>
              </a:rPr>
              <a:t>developingiem platformy </a:t>
            </a:r>
            <a:r>
              <a:rPr sz="2000" dirty="0">
                <a:latin typeface="Arial"/>
                <a:cs typeface="Arial"/>
              </a:rPr>
              <a:t>wykorzystującej techniki grywalizacji w celach  biznesowych.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  <a:hlinkClick r:id="rId2"/>
              </a:rPr>
              <a:t>(http://www.bunchball.com/</a:t>
            </a:r>
            <a:r>
              <a:rPr sz="2000" spc="-5" dirty="0">
                <a:latin typeface="Arial"/>
                <a:cs typeface="Arial"/>
              </a:rPr>
              <a:t>)</a:t>
            </a:r>
            <a:r>
              <a:rPr sz="2000" spc="-5" dirty="0">
                <a:latin typeface="Arial"/>
                <a:cs typeface="Arial"/>
                <a:hlinkClick r:id="rId2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1098670"/>
            <a:ext cx="2592324" cy="459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7155" y="2314955"/>
            <a:ext cx="7409688" cy="3729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01683" y="6589877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473" y="619505"/>
            <a:ext cx="3081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Pętle</a:t>
            </a:r>
            <a:r>
              <a:rPr spc="-30" dirty="0"/>
              <a:t> </a:t>
            </a:r>
            <a:r>
              <a:rPr spc="-10" dirty="0"/>
              <a:t>czynności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3514" y="1583182"/>
            <a:ext cx="7967980" cy="478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2573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Czynności powtarzające się, to </a:t>
            </a:r>
            <a:r>
              <a:rPr sz="2000" spc="-5" dirty="0">
                <a:latin typeface="Arial"/>
                <a:cs typeface="Arial"/>
              </a:rPr>
              <a:t>główny </a:t>
            </a:r>
            <a:r>
              <a:rPr sz="2000" dirty="0">
                <a:latin typeface="Arial"/>
                <a:cs typeface="Arial"/>
              </a:rPr>
              <a:t>schemat grywalizacji.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Pomimo  swojej powtarzalności </a:t>
            </a:r>
            <a:r>
              <a:rPr sz="2000" spc="-5" dirty="0">
                <a:latin typeface="Arial"/>
                <a:cs typeface="Arial"/>
              </a:rPr>
              <a:t>powinny </a:t>
            </a:r>
            <a:r>
              <a:rPr sz="2000" dirty="0">
                <a:latin typeface="Arial"/>
                <a:cs typeface="Arial"/>
              </a:rPr>
              <a:t>rozgałęziać się w różnych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kierunkach.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1. Pętle </a:t>
            </a:r>
            <a:r>
              <a:rPr sz="2000" dirty="0">
                <a:latin typeface="Arial"/>
                <a:cs typeface="Arial"/>
              </a:rPr>
              <a:t>czynnościowe – mały zakres, stosunkowo </a:t>
            </a:r>
            <a:r>
              <a:rPr sz="2000" spc="-5" dirty="0">
                <a:latin typeface="Arial"/>
                <a:cs typeface="Arial"/>
              </a:rPr>
              <a:t>krótkie. </a:t>
            </a:r>
            <a:r>
              <a:rPr sz="2000" dirty="0">
                <a:latin typeface="Arial"/>
                <a:cs typeface="Arial"/>
              </a:rPr>
              <a:t>Motywacja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  <a:p>
            <a:pPr marL="12700" marR="7239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&gt; Czynność -&gt; Rezultat (natychmiastowy) -&gt; </a:t>
            </a:r>
            <a:r>
              <a:rPr sz="2000" spc="-5" dirty="0">
                <a:latin typeface="Arial"/>
                <a:cs typeface="Arial"/>
              </a:rPr>
              <a:t>Repeat </a:t>
            </a:r>
            <a:r>
              <a:rPr sz="2000" dirty="0">
                <a:latin typeface="Arial"/>
                <a:cs typeface="Arial"/>
              </a:rPr>
              <a:t>Rezultat staje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się  nowym </a:t>
            </a:r>
            <a:r>
              <a:rPr sz="2000" spc="-5" dirty="0">
                <a:latin typeface="Arial"/>
                <a:cs typeface="Arial"/>
              </a:rPr>
              <a:t>motywatorem </a:t>
            </a:r>
            <a:r>
              <a:rPr sz="2000" dirty="0">
                <a:latin typeface="Arial"/>
                <a:cs typeface="Arial"/>
              </a:rPr>
              <a:t>i </a:t>
            </a:r>
            <a:r>
              <a:rPr sz="2000" spc="-5" dirty="0">
                <a:latin typeface="Arial"/>
                <a:cs typeface="Arial"/>
              </a:rPr>
              <a:t>pętla </a:t>
            </a:r>
            <a:r>
              <a:rPr sz="2000" dirty="0">
                <a:latin typeface="Arial"/>
                <a:cs typeface="Arial"/>
              </a:rPr>
              <a:t>trwa w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nieskończoność.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17018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2. Pętle </a:t>
            </a:r>
            <a:r>
              <a:rPr sz="2000" dirty="0">
                <a:latin typeface="Arial"/>
                <a:cs typeface="Arial"/>
              </a:rPr>
              <a:t>rozwojowe. – Droga </a:t>
            </a:r>
            <a:r>
              <a:rPr sz="2000" spc="-5" dirty="0">
                <a:latin typeface="Arial"/>
                <a:cs typeface="Arial"/>
              </a:rPr>
              <a:t>do głównego </a:t>
            </a:r>
            <a:r>
              <a:rPr sz="2000" dirty="0">
                <a:latin typeface="Arial"/>
                <a:cs typeface="Arial"/>
              </a:rPr>
              <a:t>celu poprzez </a:t>
            </a:r>
            <a:r>
              <a:rPr sz="2000" spc="-5" dirty="0">
                <a:latin typeface="Arial"/>
                <a:cs typeface="Arial"/>
              </a:rPr>
              <a:t>wykonywanie  pomniejszych </a:t>
            </a:r>
            <a:r>
              <a:rPr sz="2000" dirty="0">
                <a:latin typeface="Arial"/>
                <a:cs typeface="Arial"/>
              </a:rPr>
              <a:t>zadań. Za każdym razem gracz widzi cel </a:t>
            </a:r>
            <a:r>
              <a:rPr sz="2000" spc="-5" dirty="0">
                <a:latin typeface="Arial"/>
                <a:cs typeface="Arial"/>
              </a:rPr>
              <a:t>główny </a:t>
            </a:r>
            <a:r>
              <a:rPr sz="2000" dirty="0">
                <a:latin typeface="Arial"/>
                <a:cs typeface="Arial"/>
              </a:rPr>
              <a:t>i  mniejszy.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"/>
              <a:cs typeface="Arial"/>
            </a:endParaRPr>
          </a:p>
          <a:p>
            <a:pPr marL="12700" marR="2101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Rozwój </a:t>
            </a:r>
            <a:r>
              <a:rPr sz="2000" spc="-5" dirty="0">
                <a:latin typeface="Arial"/>
                <a:cs typeface="Arial"/>
              </a:rPr>
              <a:t>odbywa </a:t>
            </a:r>
            <a:r>
              <a:rPr sz="2000" dirty="0">
                <a:latin typeface="Arial"/>
                <a:cs typeface="Arial"/>
              </a:rPr>
              <a:t>się </a:t>
            </a:r>
            <a:r>
              <a:rPr sz="2000" spc="-5" dirty="0">
                <a:latin typeface="Arial"/>
                <a:cs typeface="Arial"/>
              </a:rPr>
              <a:t>powoli, </a:t>
            </a:r>
            <a:r>
              <a:rPr sz="2000" dirty="0">
                <a:latin typeface="Arial"/>
                <a:cs typeface="Arial"/>
              </a:rPr>
              <a:t>gracz </a:t>
            </a:r>
            <a:r>
              <a:rPr sz="2000" spc="-5" dirty="0">
                <a:latin typeface="Arial"/>
                <a:cs typeface="Arial"/>
              </a:rPr>
              <a:t>pokonuje </a:t>
            </a:r>
            <a:r>
              <a:rPr sz="2000" dirty="0">
                <a:latin typeface="Arial"/>
                <a:cs typeface="Arial"/>
              </a:rPr>
              <a:t>coraz większe wyzwania.  Te </a:t>
            </a:r>
            <a:r>
              <a:rPr sz="2000" spc="-5" dirty="0">
                <a:latin typeface="Arial"/>
                <a:cs typeface="Arial"/>
              </a:rPr>
              <a:t>wyzwania powinny być różnorodne. </a:t>
            </a:r>
            <a:r>
              <a:rPr sz="2000" dirty="0">
                <a:latin typeface="Arial"/>
                <a:cs typeface="Arial"/>
              </a:rPr>
              <a:t>Ostateczny </a:t>
            </a:r>
            <a:r>
              <a:rPr sz="2000" spc="-5" dirty="0">
                <a:latin typeface="Arial"/>
                <a:cs typeface="Arial"/>
              </a:rPr>
              <a:t>efekt powinien  </a:t>
            </a:r>
            <a:r>
              <a:rPr sz="2000" dirty="0">
                <a:latin typeface="Arial"/>
                <a:cs typeface="Arial"/>
              </a:rPr>
              <a:t>dawać wrażenie, że </a:t>
            </a:r>
            <a:r>
              <a:rPr sz="2000" spc="-5" dirty="0">
                <a:latin typeface="Arial"/>
                <a:cs typeface="Arial"/>
              </a:rPr>
              <a:t>po wykonaniu wielu pomniejszych </a:t>
            </a:r>
            <a:r>
              <a:rPr sz="2000" dirty="0">
                <a:latin typeface="Arial"/>
                <a:cs typeface="Arial"/>
              </a:rPr>
              <a:t>zadań gracz  </a:t>
            </a:r>
            <a:r>
              <a:rPr sz="2000" spc="-5" dirty="0">
                <a:latin typeface="Arial"/>
                <a:cs typeface="Arial"/>
              </a:rPr>
              <a:t>płynnie osiąga </a:t>
            </a:r>
            <a:r>
              <a:rPr sz="2000" dirty="0">
                <a:latin typeface="Arial"/>
                <a:cs typeface="Arial"/>
              </a:rPr>
              <a:t>znacznie wyższy stopień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sukcesu.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6673" y="408178"/>
            <a:ext cx="3081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Pętle</a:t>
            </a:r>
            <a:r>
              <a:rPr spc="-30" dirty="0"/>
              <a:t> </a:t>
            </a:r>
            <a:r>
              <a:rPr spc="-10" dirty="0"/>
              <a:t>czynności</a:t>
            </a:r>
          </a:p>
        </p:txBody>
      </p:sp>
      <p:sp>
        <p:nvSpPr>
          <p:cNvPr id="3" name="object 3"/>
          <p:cNvSpPr/>
          <p:nvPr/>
        </p:nvSpPr>
        <p:spPr>
          <a:xfrm>
            <a:off x="291084" y="1629155"/>
            <a:ext cx="8561831" cy="444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853" y="408178"/>
            <a:ext cx="2488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Przyjemność</a:t>
            </a:r>
          </a:p>
        </p:txBody>
      </p:sp>
      <p:sp>
        <p:nvSpPr>
          <p:cNvPr id="3" name="object 3"/>
          <p:cNvSpPr/>
          <p:nvPr/>
        </p:nvSpPr>
        <p:spPr>
          <a:xfrm>
            <a:off x="467868" y="1844039"/>
            <a:ext cx="3944111" cy="2990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3628" y="1844039"/>
            <a:ext cx="3744468" cy="1580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853" y="408178"/>
            <a:ext cx="2488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Przyjemność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50873"/>
            <a:ext cx="7517765" cy="10629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0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Podejście </a:t>
            </a:r>
            <a:r>
              <a:rPr sz="2000" spc="-5" dirty="0">
                <a:latin typeface="Arial"/>
                <a:cs typeface="Arial"/>
              </a:rPr>
              <a:t>behawioralne </a:t>
            </a:r>
            <a:r>
              <a:rPr sz="2000" dirty="0">
                <a:latin typeface="Arial"/>
                <a:cs typeface="Arial"/>
              </a:rPr>
              <a:t>naraża ten </a:t>
            </a:r>
            <a:r>
              <a:rPr sz="2000" spc="-5" dirty="0">
                <a:latin typeface="Arial"/>
                <a:cs typeface="Arial"/>
              </a:rPr>
              <a:t>element na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pominięcie.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484"/>
              </a:spcBef>
              <a:buClr>
                <a:srgbClr val="FFCC00"/>
              </a:buClr>
              <a:buSzPct val="90000"/>
              <a:buFont typeface="Wingdings"/>
              <a:buChar char="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Przyjemność można </a:t>
            </a:r>
            <a:r>
              <a:rPr sz="2000" spc="-5" dirty="0">
                <a:latin typeface="Arial"/>
                <a:cs typeface="Arial"/>
              </a:rPr>
              <a:t>intepretować </a:t>
            </a:r>
            <a:r>
              <a:rPr sz="2000" dirty="0">
                <a:latin typeface="Arial"/>
                <a:cs typeface="Arial"/>
              </a:rPr>
              <a:t>różnie, </a:t>
            </a:r>
            <a:r>
              <a:rPr sz="2000" spc="-5" dirty="0">
                <a:latin typeface="Arial"/>
                <a:cs typeface="Arial"/>
              </a:rPr>
              <a:t>istotne jest, aby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gracz  poczuł </a:t>
            </a:r>
            <a:r>
              <a:rPr sz="2000" spc="-5" dirty="0">
                <a:latin typeface="Arial"/>
                <a:cs typeface="Arial"/>
              </a:rPr>
              <a:t>wrażenie, </a:t>
            </a:r>
            <a:r>
              <a:rPr sz="2000" dirty="0">
                <a:latin typeface="Arial"/>
                <a:cs typeface="Arial"/>
              </a:rPr>
              <a:t>że coś co robi </a:t>
            </a:r>
            <a:r>
              <a:rPr sz="2000" spc="-5" dirty="0">
                <a:latin typeface="Arial"/>
                <a:cs typeface="Arial"/>
              </a:rPr>
              <a:t>jest </a:t>
            </a:r>
            <a:r>
              <a:rPr sz="2000" dirty="0">
                <a:latin typeface="Arial"/>
                <a:cs typeface="Arial"/>
              </a:rPr>
              <a:t>ciekawe,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wciągające.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1472" y="2528316"/>
            <a:ext cx="5401056" cy="3582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9697" y="408178"/>
            <a:ext cx="1938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Narzędzia</a:t>
            </a:r>
          </a:p>
        </p:txBody>
      </p:sp>
      <p:sp>
        <p:nvSpPr>
          <p:cNvPr id="3" name="object 3"/>
          <p:cNvSpPr/>
          <p:nvPr/>
        </p:nvSpPr>
        <p:spPr>
          <a:xfrm>
            <a:off x="755904" y="1844039"/>
            <a:ext cx="7598664" cy="4224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6440" y="1480769"/>
            <a:ext cx="77768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latin typeface="Calibri"/>
                <a:cs typeface="Calibri"/>
              </a:rPr>
              <a:t>Czy grywalizacja </a:t>
            </a:r>
            <a:r>
              <a:rPr sz="4400" spc="-15" dirty="0">
                <a:latin typeface="Calibri"/>
                <a:cs typeface="Calibri"/>
              </a:rPr>
              <a:t>faktycznie</a:t>
            </a:r>
            <a:r>
              <a:rPr sz="4400" spc="5" dirty="0">
                <a:latin typeface="Calibri"/>
                <a:cs typeface="Calibri"/>
              </a:rPr>
              <a:t> </a:t>
            </a:r>
            <a:r>
              <a:rPr sz="4400" spc="-5" dirty="0">
                <a:latin typeface="Calibri"/>
                <a:cs typeface="Calibri"/>
              </a:rPr>
              <a:t>działa?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71" y="3437001"/>
            <a:ext cx="62287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latin typeface="Calibri"/>
                <a:cs typeface="Calibri"/>
              </a:rPr>
              <a:t>Czy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25" dirty="0">
                <a:latin typeface="Calibri"/>
                <a:cs typeface="Calibri"/>
              </a:rPr>
              <a:t>tylko </a:t>
            </a:r>
            <a:r>
              <a:rPr sz="3200" spc="-30" dirty="0">
                <a:latin typeface="Calibri"/>
                <a:cs typeface="Calibri"/>
              </a:rPr>
              <a:t>kolejny </a:t>
            </a:r>
            <a:r>
              <a:rPr sz="3200" spc="-5" dirty="0">
                <a:latin typeface="Calibri"/>
                <a:cs typeface="Calibri"/>
              </a:rPr>
              <a:t>buzz </a:t>
            </a:r>
            <a:r>
              <a:rPr sz="3200" spc="-20" dirty="0">
                <a:latin typeface="Calibri"/>
                <a:cs typeface="Calibri"/>
              </a:rPr>
              <a:t>word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hype?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658" y="2054351"/>
            <a:ext cx="3571126" cy="254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6091" y="2174568"/>
            <a:ext cx="3930141" cy="2499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8267" y="5538622"/>
            <a:ext cx="814260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Hamari, </a:t>
            </a:r>
            <a:r>
              <a:rPr sz="1400" dirty="0">
                <a:latin typeface="Arial"/>
                <a:cs typeface="Arial"/>
              </a:rPr>
              <a:t>J., </a:t>
            </a:r>
            <a:r>
              <a:rPr sz="1400" spc="-5" dirty="0">
                <a:latin typeface="Arial"/>
                <a:cs typeface="Arial"/>
              </a:rPr>
              <a:t>Koivisto, </a:t>
            </a:r>
            <a:r>
              <a:rPr sz="1400" dirty="0">
                <a:latin typeface="Arial"/>
                <a:cs typeface="Arial"/>
              </a:rPr>
              <a:t>J., &amp; Sarsa, </a:t>
            </a:r>
            <a:r>
              <a:rPr sz="1400" spc="-5" dirty="0">
                <a:latin typeface="Arial"/>
                <a:cs typeface="Arial"/>
              </a:rPr>
              <a:t>H. </a:t>
            </a:r>
            <a:r>
              <a:rPr sz="1400" dirty="0">
                <a:latin typeface="Arial"/>
                <a:cs typeface="Arial"/>
              </a:rPr>
              <a:t>(2014, </a:t>
            </a:r>
            <a:r>
              <a:rPr sz="1400" spc="-5" dirty="0">
                <a:latin typeface="Arial"/>
                <a:cs typeface="Arial"/>
              </a:rPr>
              <a:t>January). Does </a:t>
            </a:r>
            <a:r>
              <a:rPr sz="1400" dirty="0">
                <a:latin typeface="Arial"/>
                <a:cs typeface="Arial"/>
              </a:rPr>
              <a:t>gamification work?--a literature </a:t>
            </a:r>
            <a:r>
              <a:rPr sz="1400" spc="-5" dirty="0">
                <a:latin typeface="Arial"/>
                <a:cs typeface="Arial"/>
              </a:rPr>
              <a:t>review </a:t>
            </a:r>
            <a:r>
              <a:rPr sz="1400" dirty="0">
                <a:latin typeface="Arial"/>
                <a:cs typeface="Arial"/>
              </a:rPr>
              <a:t>of  empirical studies on </a:t>
            </a:r>
            <a:r>
              <a:rPr sz="1400" spc="-5" dirty="0">
                <a:latin typeface="Arial"/>
                <a:cs typeface="Arial"/>
              </a:rPr>
              <a:t>gamification. </a:t>
            </a:r>
            <a:r>
              <a:rPr sz="1400" dirty="0">
                <a:latin typeface="Arial"/>
                <a:cs typeface="Arial"/>
              </a:rPr>
              <a:t>In 2014 47th </a:t>
            </a:r>
            <a:r>
              <a:rPr sz="1400" spc="-5" dirty="0">
                <a:latin typeface="Arial"/>
                <a:cs typeface="Arial"/>
              </a:rPr>
              <a:t>Hawaii </a:t>
            </a:r>
            <a:r>
              <a:rPr sz="1400" dirty="0">
                <a:latin typeface="Arial"/>
                <a:cs typeface="Arial"/>
              </a:rPr>
              <a:t>international </a:t>
            </a:r>
            <a:r>
              <a:rPr sz="1400" spc="-5" dirty="0">
                <a:latin typeface="Arial"/>
                <a:cs typeface="Arial"/>
              </a:rPr>
              <a:t>conference </a:t>
            </a:r>
            <a:r>
              <a:rPr sz="1400" dirty="0">
                <a:latin typeface="Arial"/>
                <a:cs typeface="Arial"/>
              </a:rPr>
              <a:t>on </a:t>
            </a:r>
            <a:r>
              <a:rPr sz="1400" spc="-5" dirty="0">
                <a:latin typeface="Arial"/>
                <a:cs typeface="Arial"/>
              </a:rPr>
              <a:t>system </a:t>
            </a:r>
            <a:r>
              <a:rPr sz="1400" dirty="0">
                <a:latin typeface="Arial"/>
                <a:cs typeface="Arial"/>
              </a:rPr>
              <a:t>sciences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(pp.  </a:t>
            </a:r>
            <a:r>
              <a:rPr sz="1400" spc="-5" dirty="0">
                <a:latin typeface="Arial"/>
                <a:cs typeface="Arial"/>
              </a:rPr>
              <a:t>3025-3034).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Ieee.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06370" y="287528"/>
            <a:ext cx="3348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Does gamification</a:t>
            </a:r>
            <a:r>
              <a:rPr sz="2400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work?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3183" y="1005938"/>
            <a:ext cx="5809123" cy="772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358597"/>
            <a:ext cx="336105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000000"/>
                </a:solidFill>
                <a:latin typeface="Arial"/>
                <a:cs typeface="Arial"/>
              </a:rPr>
              <a:t>Korzyści</a:t>
            </a:r>
            <a:r>
              <a:rPr sz="2200" b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0000"/>
                </a:solidFill>
                <a:latin typeface="Arial"/>
                <a:cs typeface="Arial"/>
              </a:rPr>
              <a:t>psychologiczne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941323"/>
            <a:ext cx="2101215" cy="441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2354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Social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comparison  Clear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goals</a:t>
            </a:r>
            <a:endParaRPr sz="1600">
              <a:latin typeface="Arial"/>
              <a:cs typeface="Arial"/>
            </a:endParaRPr>
          </a:p>
          <a:p>
            <a:pPr marL="12700" marR="22923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Intrinsic motivations  Extrinsic motivations  Social influence  Recognition  Reciprocal benefits  Altitude</a:t>
            </a:r>
            <a:endParaRPr sz="1600">
              <a:latin typeface="Arial"/>
              <a:cs typeface="Arial"/>
            </a:endParaRPr>
          </a:p>
          <a:p>
            <a:pPr marL="12700" marR="112141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Motivation  Happiness  Flow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50" dirty="0">
                <a:latin typeface="Arial"/>
                <a:cs typeface="Arial"/>
              </a:rPr>
              <a:t>Task </a:t>
            </a:r>
            <a:r>
              <a:rPr sz="1600" spc="-5" dirty="0">
                <a:latin typeface="Arial"/>
                <a:cs typeface="Arial"/>
              </a:rPr>
              <a:t>involvement  Social motivation  Perceived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added-value  Fun</a:t>
            </a:r>
            <a:endParaRPr sz="1600">
              <a:latin typeface="Arial"/>
              <a:cs typeface="Arial"/>
            </a:endParaRPr>
          </a:p>
          <a:p>
            <a:pPr marL="12700" marR="93027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Engagement  Enjoyment  Satisfaction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2178" y="936752"/>
            <a:ext cx="2654935" cy="441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Porównanie społeczne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Jasne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cele</a:t>
            </a:r>
            <a:endParaRPr sz="1600">
              <a:latin typeface="Arial"/>
              <a:cs typeface="Arial"/>
            </a:endParaRPr>
          </a:p>
          <a:p>
            <a:pPr marL="12700" marR="53975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Motywacje wewnętrzne  Motywacje zewnętrzne  Wpływ </a:t>
            </a:r>
            <a:r>
              <a:rPr sz="1600" spc="-5" dirty="0">
                <a:latin typeface="Arial"/>
                <a:cs typeface="Arial"/>
              </a:rPr>
              <a:t>społeczny  Uznanie</a:t>
            </a:r>
            <a:endParaRPr sz="1600">
              <a:latin typeface="Arial"/>
              <a:cs typeface="Arial"/>
            </a:endParaRPr>
          </a:p>
          <a:p>
            <a:pPr marL="12700" marR="88646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Wzajemne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korzyści  Postawa  </a:t>
            </a:r>
            <a:r>
              <a:rPr sz="1600" spc="-10" dirty="0">
                <a:latin typeface="Arial"/>
                <a:cs typeface="Arial"/>
              </a:rPr>
              <a:t>Motywacja  </a:t>
            </a:r>
            <a:r>
              <a:rPr sz="1600" spc="-5" dirty="0">
                <a:latin typeface="Arial"/>
                <a:cs typeface="Arial"/>
              </a:rPr>
              <a:t>Szczęście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Stan </a:t>
            </a:r>
            <a:r>
              <a:rPr sz="1600" spc="-10" dirty="0">
                <a:latin typeface="Arial"/>
                <a:cs typeface="Arial"/>
              </a:rPr>
              <a:t>przepływu  </a:t>
            </a:r>
            <a:r>
              <a:rPr sz="1600" spc="-5" dirty="0">
                <a:latin typeface="Arial"/>
                <a:cs typeface="Arial"/>
              </a:rPr>
              <a:t>Zaangażowanie w zadania  </a:t>
            </a:r>
            <a:r>
              <a:rPr sz="1600" spc="-10" dirty="0">
                <a:latin typeface="Arial"/>
                <a:cs typeface="Arial"/>
              </a:rPr>
              <a:t>Motywacja </a:t>
            </a:r>
            <a:r>
              <a:rPr sz="1600" spc="-5" dirty="0">
                <a:latin typeface="Arial"/>
                <a:cs typeface="Arial"/>
              </a:rPr>
              <a:t>społeczna  Postrzegana </a:t>
            </a:r>
            <a:r>
              <a:rPr sz="1600" spc="-10" dirty="0">
                <a:latin typeface="Arial"/>
                <a:cs typeface="Arial"/>
              </a:rPr>
              <a:t>wartość dodana  </a:t>
            </a:r>
            <a:r>
              <a:rPr sz="1600" spc="-5" dirty="0">
                <a:latin typeface="Arial"/>
                <a:cs typeface="Arial"/>
              </a:rPr>
              <a:t>Zabawa</a:t>
            </a:r>
            <a:endParaRPr sz="1600">
              <a:latin typeface="Arial"/>
              <a:cs typeface="Arial"/>
            </a:endParaRPr>
          </a:p>
          <a:p>
            <a:pPr marL="12700" marR="120269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Zaanga</a:t>
            </a:r>
            <a:r>
              <a:rPr sz="1600" dirty="0">
                <a:latin typeface="Arial"/>
                <a:cs typeface="Arial"/>
              </a:rPr>
              <a:t>ż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2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an</a:t>
            </a:r>
            <a:r>
              <a:rPr sz="1600" spc="-5" dirty="0">
                <a:latin typeface="Arial"/>
                <a:cs typeface="Arial"/>
              </a:rPr>
              <a:t>ie  </a:t>
            </a:r>
            <a:r>
              <a:rPr sz="1600" spc="-10" dirty="0">
                <a:latin typeface="Arial"/>
                <a:cs typeface="Arial"/>
              </a:rPr>
              <a:t>Przyjemność  </a:t>
            </a:r>
            <a:r>
              <a:rPr sz="1600" spc="-5" dirty="0">
                <a:latin typeface="Arial"/>
                <a:cs typeface="Arial"/>
              </a:rPr>
              <a:t>Zadowolenie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430529"/>
            <a:ext cx="3054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000000"/>
                </a:solidFill>
                <a:latin typeface="Arial"/>
                <a:cs typeface="Arial"/>
              </a:rPr>
              <a:t>Korzyści</a:t>
            </a:r>
            <a:r>
              <a:rPr sz="2200" b="1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0000"/>
                </a:solidFill>
                <a:latin typeface="Arial"/>
                <a:cs typeface="Arial"/>
              </a:rPr>
              <a:t>behawioralne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12698"/>
            <a:ext cx="3109595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Amount of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Quality of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use</a:t>
            </a:r>
            <a:endParaRPr sz="1600">
              <a:latin typeface="Arial"/>
              <a:cs typeface="Arial"/>
            </a:endParaRPr>
          </a:p>
          <a:p>
            <a:pPr marL="12700" marR="2901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Quality of completed tasks  </a:t>
            </a:r>
            <a:r>
              <a:rPr sz="1600" spc="-50" dirty="0">
                <a:latin typeface="Arial"/>
                <a:cs typeface="Arial"/>
              </a:rPr>
              <a:t>Task </a:t>
            </a:r>
            <a:r>
              <a:rPr sz="1600" spc="-5" dirty="0">
                <a:latin typeface="Arial"/>
                <a:cs typeface="Arial"/>
              </a:rPr>
              <a:t>completion speed  Amount of contributions  </a:t>
            </a:r>
            <a:r>
              <a:rPr sz="1600" spc="-10" dirty="0">
                <a:latin typeface="Arial"/>
                <a:cs typeface="Arial"/>
              </a:rPr>
              <a:t>Change </a:t>
            </a:r>
            <a:r>
              <a:rPr sz="1600" spc="-5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type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10" dirty="0">
                <a:latin typeface="Arial"/>
                <a:cs typeface="Arial"/>
              </a:rPr>
              <a:t>contributions  </a:t>
            </a:r>
            <a:r>
              <a:rPr sz="1600" spc="-5" dirty="0">
                <a:latin typeface="Arial"/>
                <a:cs typeface="Arial"/>
              </a:rPr>
              <a:t>Amount of </a:t>
            </a:r>
            <a:r>
              <a:rPr sz="1600" dirty="0">
                <a:latin typeface="Arial"/>
                <a:cs typeface="Arial"/>
              </a:rPr>
              <a:t>social </a:t>
            </a:r>
            <a:r>
              <a:rPr sz="1600" spc="-5" dirty="0">
                <a:latin typeface="Arial"/>
                <a:cs typeface="Arial"/>
              </a:rPr>
              <a:t>interaction  Intentions to continue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using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Intentions to recommend to others  </a:t>
            </a:r>
            <a:r>
              <a:rPr sz="1600" spc="-10" dirty="0">
                <a:latin typeface="Arial"/>
                <a:cs typeface="Arial"/>
              </a:rPr>
              <a:t>Change </a:t>
            </a:r>
            <a:r>
              <a:rPr sz="1600" spc="-5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energy </a:t>
            </a:r>
            <a:r>
              <a:rPr sz="1600" spc="-5" dirty="0">
                <a:latin typeface="Arial"/>
                <a:cs typeface="Arial"/>
              </a:rPr>
              <a:t>consumption  Learning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effectiveness</a:t>
            </a:r>
            <a:endParaRPr sz="1600">
              <a:latin typeface="Arial"/>
              <a:cs typeface="Arial"/>
            </a:endParaRPr>
          </a:p>
          <a:p>
            <a:pPr marL="12700" marR="1387475">
              <a:lnSpc>
                <a:spcPct val="100000"/>
              </a:lnSpc>
            </a:pPr>
            <a:r>
              <a:rPr sz="1600" spc="-50" dirty="0">
                <a:latin typeface="Arial"/>
                <a:cs typeface="Arial"/>
              </a:rPr>
              <a:t>Task </a:t>
            </a:r>
            <a:r>
              <a:rPr sz="1600" spc="-5" dirty="0">
                <a:latin typeface="Arial"/>
                <a:cs typeface="Arial"/>
              </a:rPr>
              <a:t>performance  </a:t>
            </a:r>
            <a:r>
              <a:rPr sz="1600" spc="-20" dirty="0">
                <a:latin typeface="Arial"/>
                <a:cs typeface="Arial"/>
              </a:rPr>
              <a:t>Time </a:t>
            </a:r>
            <a:r>
              <a:rPr sz="1600" spc="-5" dirty="0">
                <a:latin typeface="Arial"/>
                <a:cs typeface="Arial"/>
              </a:rPr>
              <a:t>management  Carefulness  Learning  Response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patterns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Increased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knowledge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2178" y="1043178"/>
            <a:ext cx="4305300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Ilość </a:t>
            </a:r>
            <a:r>
              <a:rPr sz="1600" spc="-10" dirty="0">
                <a:latin typeface="Arial"/>
                <a:cs typeface="Arial"/>
              </a:rPr>
              <a:t>użycia np. </a:t>
            </a:r>
            <a:r>
              <a:rPr sz="1600" spc="-5" dirty="0">
                <a:latin typeface="Arial"/>
                <a:cs typeface="Arial"/>
              </a:rPr>
              <a:t>usług,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produktów.</a:t>
            </a:r>
            <a:endParaRPr sz="1600">
              <a:latin typeface="Arial"/>
              <a:cs typeface="Arial"/>
            </a:endParaRPr>
          </a:p>
          <a:p>
            <a:pPr marL="12700" marR="180530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Jakość </a:t>
            </a:r>
            <a:r>
              <a:rPr sz="1600" spc="-10" dirty="0">
                <a:latin typeface="Arial"/>
                <a:cs typeface="Arial"/>
              </a:rPr>
              <a:t>użytkowania  </a:t>
            </a:r>
            <a:r>
              <a:rPr sz="1600" spc="-5" dirty="0">
                <a:latin typeface="Arial"/>
                <a:cs typeface="Arial"/>
              </a:rPr>
              <a:t>Jakość </a:t>
            </a:r>
            <a:r>
              <a:rPr sz="1600" spc="-10" dirty="0">
                <a:latin typeface="Arial"/>
                <a:cs typeface="Arial"/>
              </a:rPr>
              <a:t>wykonanych zadań  Szybkość </a:t>
            </a:r>
            <a:r>
              <a:rPr sz="1600" spc="-5" dirty="0">
                <a:latin typeface="Arial"/>
                <a:cs typeface="Arial"/>
              </a:rPr>
              <a:t>realizacji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zadania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Wkład do systemu (np. user </a:t>
            </a:r>
            <a:r>
              <a:rPr sz="1600" spc="-10" dirty="0">
                <a:latin typeface="Arial"/>
                <a:cs typeface="Arial"/>
              </a:rPr>
              <a:t>generated content)  Zróżnicowanie wkładu</a:t>
            </a:r>
            <a:endParaRPr sz="1600">
              <a:latin typeface="Arial"/>
              <a:cs typeface="Arial"/>
            </a:endParaRPr>
          </a:p>
          <a:p>
            <a:pPr marL="12700" marR="16002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Ilość interakcji społecznych  Zamiary dalszego korzystania  Zamiary polecania </a:t>
            </a:r>
            <a:r>
              <a:rPr sz="1600" spc="-10" dirty="0">
                <a:latin typeface="Arial"/>
                <a:cs typeface="Arial"/>
              </a:rPr>
              <a:t>innym  </a:t>
            </a:r>
            <a:r>
              <a:rPr sz="1600" spc="-5" dirty="0">
                <a:latin typeface="Arial"/>
                <a:cs typeface="Arial"/>
              </a:rPr>
              <a:t>Zmiana zużycia </a:t>
            </a:r>
            <a:r>
              <a:rPr sz="1600" spc="-10" dirty="0">
                <a:latin typeface="Arial"/>
                <a:cs typeface="Arial"/>
              </a:rPr>
              <a:t>energii  Efektywność </a:t>
            </a:r>
            <a:r>
              <a:rPr sz="1600" spc="-5" dirty="0">
                <a:latin typeface="Arial"/>
                <a:cs typeface="Arial"/>
              </a:rPr>
              <a:t>uczenia się  Wykonanie zadania  Zarządzanie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czasem</a:t>
            </a:r>
            <a:endParaRPr sz="1600">
              <a:latin typeface="Arial"/>
              <a:cs typeface="Arial"/>
            </a:endParaRPr>
          </a:p>
          <a:p>
            <a:pPr marL="12700" marR="274129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Arial"/>
                <a:cs typeface="Arial"/>
              </a:rPr>
              <a:t>Uwaga 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precyzja  Uczenie się  Wzorce reakcji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Przyrost wiedzy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wiedza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45" y="524389"/>
            <a:ext cx="4178125" cy="5659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56217" y="545621"/>
            <a:ext cx="4329573" cy="3457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27083" y="655177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516" y="6499352"/>
            <a:ext cx="698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S. Deterding, </a:t>
            </a:r>
            <a:r>
              <a:rPr sz="1200" dirty="0">
                <a:latin typeface="Calibri"/>
                <a:cs typeface="Calibri"/>
              </a:rPr>
              <a:t>R. Khaled, </a:t>
            </a:r>
            <a:r>
              <a:rPr sz="1200" spc="-5" dirty="0">
                <a:latin typeface="Calibri"/>
                <a:cs typeface="Calibri"/>
              </a:rPr>
              <a:t>L. </a:t>
            </a:r>
            <a:r>
              <a:rPr sz="1200" spc="-10" dirty="0">
                <a:latin typeface="Calibri"/>
                <a:cs typeface="Calibri"/>
              </a:rPr>
              <a:t>Nacke,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D. Dixon, </a:t>
            </a:r>
            <a:r>
              <a:rPr sz="1200" spc="-5" dirty="0">
                <a:latin typeface="Calibri"/>
                <a:cs typeface="Calibri"/>
              </a:rPr>
              <a:t>“Gamification: </a:t>
            </a:r>
            <a:r>
              <a:rPr sz="1200" spc="-10" dirty="0">
                <a:latin typeface="Calibri"/>
                <a:cs typeface="Calibri"/>
              </a:rPr>
              <a:t>toward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definition,”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Chi </a:t>
            </a:r>
            <a:r>
              <a:rPr sz="1200" dirty="0">
                <a:latin typeface="Calibri"/>
                <a:cs typeface="Calibri"/>
              </a:rPr>
              <a:t>2011, 2011, pp.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12–15.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516" y="422909"/>
            <a:ext cx="8576310" cy="5919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5435" marR="710565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06070" algn="l"/>
              </a:tabLst>
            </a:pPr>
            <a:r>
              <a:rPr sz="1800" b="1" dirty="0">
                <a:latin typeface="Calibri"/>
                <a:cs typeface="Calibri"/>
              </a:rPr>
              <a:t>Homo </a:t>
            </a:r>
            <a:r>
              <a:rPr sz="1800" b="1" dirty="0" err="1">
                <a:latin typeface="Calibri"/>
                <a:cs typeface="Calibri"/>
              </a:rPr>
              <a:t>ludens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lang="pl-PL" sz="1800" dirty="0">
                <a:latin typeface="Calibri"/>
                <a:cs typeface="Calibri"/>
              </a:rPr>
              <a:t>(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łac. </a:t>
            </a:r>
            <a:r>
              <a:rPr sz="1800" spc="-10" dirty="0">
                <a:latin typeface="Calibri"/>
                <a:cs typeface="Calibri"/>
              </a:rPr>
              <a:t>„człowiek </a:t>
            </a:r>
            <a:r>
              <a:rPr sz="1800" spc="-5" dirty="0">
                <a:latin typeface="Calibri"/>
                <a:cs typeface="Calibri"/>
              </a:rPr>
              <a:t>bawiący się”)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15" dirty="0">
                <a:latin typeface="Calibri"/>
                <a:cs typeface="Calibri"/>
              </a:rPr>
              <a:t>koncepcja </a:t>
            </a:r>
            <a:r>
              <a:rPr sz="1800" spc="-10" dirty="0">
                <a:latin typeface="Calibri"/>
                <a:cs typeface="Calibri"/>
              </a:rPr>
              <a:t>człowieka, </a:t>
            </a:r>
            <a:r>
              <a:rPr sz="1800" spc="-15" dirty="0">
                <a:latin typeface="Calibri"/>
                <a:cs typeface="Calibri"/>
              </a:rPr>
              <a:t>przedstawiona  przez </a:t>
            </a:r>
            <a:r>
              <a:rPr sz="1800" spc="-5" dirty="0">
                <a:latin typeface="Calibri"/>
                <a:cs typeface="Calibri"/>
              </a:rPr>
              <a:t>Johana </a:t>
            </a:r>
            <a:r>
              <a:rPr sz="1800" spc="-10" dirty="0">
                <a:latin typeface="Calibri"/>
                <a:cs typeface="Calibri"/>
              </a:rPr>
              <a:t>Huizinga, </a:t>
            </a:r>
            <a:r>
              <a:rPr sz="1800" spc="-5" dirty="0">
                <a:latin typeface="Calibri"/>
                <a:cs typeface="Calibri"/>
              </a:rPr>
              <a:t>zakładająca, </a:t>
            </a:r>
            <a:r>
              <a:rPr sz="1800" spc="-25" dirty="0">
                <a:latin typeface="Calibri"/>
                <a:cs typeface="Calibri"/>
              </a:rPr>
              <a:t>że </a:t>
            </a:r>
            <a:r>
              <a:rPr sz="1800" dirty="0">
                <a:latin typeface="Calibri"/>
                <a:cs typeface="Calibri"/>
              </a:rPr>
              <a:t>u </a:t>
            </a:r>
            <a:r>
              <a:rPr sz="1800" spc="-15" dirty="0">
                <a:latin typeface="Calibri"/>
                <a:cs typeface="Calibri"/>
              </a:rPr>
              <a:t>podstaw </a:t>
            </a:r>
            <a:r>
              <a:rPr sz="1800" spc="-5" dirty="0">
                <a:latin typeface="Calibri"/>
                <a:cs typeface="Calibri"/>
              </a:rPr>
              <a:t>ludzkiego działania znajduje się  </a:t>
            </a:r>
            <a:r>
              <a:rPr sz="1800" spc="-10" dirty="0">
                <a:latin typeface="Calibri"/>
                <a:cs typeface="Calibri"/>
              </a:rPr>
              <a:t>zabawa, </a:t>
            </a:r>
            <a:r>
              <a:rPr sz="1800" spc="-15" dirty="0">
                <a:latin typeface="Calibri"/>
                <a:cs typeface="Calibri"/>
              </a:rPr>
              <a:t>gra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współzawodnictwo.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"/>
            </a:pPr>
            <a:endParaRPr sz="1750" dirty="0">
              <a:latin typeface="Calibri"/>
              <a:cs typeface="Calibri"/>
            </a:endParaRPr>
          </a:p>
          <a:p>
            <a:pPr marL="305435" marR="359410" indent="-287020">
              <a:lnSpc>
                <a:spcPct val="100000"/>
              </a:lnSpc>
              <a:buFont typeface="Wingdings"/>
              <a:buChar char=""/>
              <a:tabLst>
                <a:tab pos="305435" algn="l"/>
                <a:tab pos="306070" algn="l"/>
              </a:tabLst>
            </a:pPr>
            <a:r>
              <a:rPr sz="1800" dirty="0">
                <a:latin typeface="Calibri"/>
                <a:cs typeface="Calibri"/>
              </a:rPr>
              <a:t>W </a:t>
            </a:r>
            <a:r>
              <a:rPr sz="1800" spc="-10" dirty="0">
                <a:latin typeface="Calibri"/>
                <a:cs typeface="Calibri"/>
              </a:rPr>
              <a:t>oparciu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10" dirty="0">
                <a:latin typeface="Calibri"/>
                <a:cs typeface="Calibri"/>
              </a:rPr>
              <a:t>ten </a:t>
            </a:r>
            <a:r>
              <a:rPr sz="1800" spc="-15" dirty="0">
                <a:latin typeface="Calibri"/>
                <a:cs typeface="Calibri"/>
              </a:rPr>
              <a:t>pomysł koncepcja </a:t>
            </a:r>
            <a:r>
              <a:rPr sz="1800" dirty="0">
                <a:latin typeface="Calibri"/>
                <a:cs typeface="Calibri"/>
              </a:rPr>
              <a:t>gry </a:t>
            </a:r>
            <a:r>
              <a:rPr sz="1800" spc="-10" dirty="0">
                <a:latin typeface="Calibri"/>
                <a:cs typeface="Calibri"/>
              </a:rPr>
              <a:t>jest </a:t>
            </a:r>
            <a:r>
              <a:rPr sz="1800" spc="-15" dirty="0">
                <a:latin typeface="Calibri"/>
                <a:cs typeface="Calibri"/>
              </a:rPr>
              <a:t>pozycjonowana </a:t>
            </a:r>
            <a:r>
              <a:rPr sz="1800" spc="-20" dirty="0">
                <a:latin typeface="Calibri"/>
                <a:cs typeface="Calibri"/>
              </a:rPr>
              <a:t>jako </a:t>
            </a:r>
            <a:r>
              <a:rPr sz="1800" spc="-5" dirty="0">
                <a:latin typeface="Calibri"/>
                <a:cs typeface="Calibri"/>
              </a:rPr>
              <a:t>działalność świadoma  </a:t>
            </a:r>
            <a:r>
              <a:rPr sz="1800" spc="-15" dirty="0">
                <a:latin typeface="Calibri"/>
                <a:cs typeface="Calibri"/>
              </a:rPr>
              <a:t>poza </a:t>
            </a:r>
            <a:r>
              <a:rPr sz="1800" spc="-5" dirty="0">
                <a:latin typeface="Calibri"/>
                <a:cs typeface="Calibri"/>
              </a:rPr>
              <a:t>„zwykłym” </a:t>
            </a:r>
            <a:r>
              <a:rPr sz="1800" spc="-10" dirty="0">
                <a:latin typeface="Calibri"/>
                <a:cs typeface="Calibri"/>
              </a:rPr>
              <a:t>życiem, </a:t>
            </a:r>
            <a:r>
              <a:rPr sz="1800" dirty="0">
                <a:latin typeface="Calibri"/>
                <a:cs typeface="Calibri"/>
              </a:rPr>
              <a:t>mniej </a:t>
            </a:r>
            <a:r>
              <a:rPr sz="1800" spc="-5" dirty="0">
                <a:latin typeface="Calibri"/>
                <a:cs typeface="Calibri"/>
              </a:rPr>
              <a:t>„poważna” </a:t>
            </a:r>
            <a:r>
              <a:rPr sz="1800" dirty="0">
                <a:latin typeface="Calibri"/>
                <a:cs typeface="Calibri"/>
              </a:rPr>
              <a:t>ale </a:t>
            </a:r>
            <a:r>
              <a:rPr sz="1800" spc="-10" dirty="0">
                <a:latin typeface="Calibri"/>
                <a:cs typeface="Calibri"/>
              </a:rPr>
              <a:t>jednocześnie intensywnie </a:t>
            </a:r>
            <a:r>
              <a:rPr sz="1800" spc="-5" dirty="0">
                <a:latin typeface="Calibri"/>
                <a:cs typeface="Calibri"/>
              </a:rPr>
              <a:t>absorbuje  </a:t>
            </a:r>
            <a:r>
              <a:rPr sz="1800" spc="-15" dirty="0">
                <a:latin typeface="Calibri"/>
                <a:cs typeface="Calibri"/>
              </a:rPr>
              <a:t>gracza.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1750" dirty="0">
              <a:latin typeface="Calibri"/>
              <a:cs typeface="Calibri"/>
            </a:endParaRPr>
          </a:p>
          <a:p>
            <a:pPr marL="305435" indent="-28702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05435" algn="l"/>
                <a:tab pos="306070" algn="l"/>
              </a:tabLst>
            </a:pPr>
            <a:r>
              <a:rPr sz="1800" spc="-10" dirty="0">
                <a:latin typeface="Calibri"/>
                <a:cs typeface="Calibri"/>
              </a:rPr>
              <a:t>Grywalizacja </a:t>
            </a:r>
            <a:r>
              <a:rPr sz="1800" spc="-15" dirty="0">
                <a:latin typeface="Calibri"/>
                <a:cs typeface="Calibri"/>
              </a:rPr>
              <a:t>powstaje </a:t>
            </a:r>
            <a:r>
              <a:rPr sz="1800" spc="-20" dirty="0">
                <a:latin typeface="Calibri"/>
                <a:cs typeface="Calibri"/>
              </a:rPr>
              <a:t>jako </a:t>
            </a:r>
            <a:r>
              <a:rPr sz="1800" spc="-5" dirty="0">
                <a:latin typeface="Calibri"/>
                <a:cs typeface="Calibri"/>
              </a:rPr>
              <a:t>sposób </a:t>
            </a:r>
            <a:r>
              <a:rPr sz="1800" spc="-10" dirty="0">
                <a:latin typeface="Calibri"/>
                <a:cs typeface="Calibri"/>
              </a:rPr>
              <a:t>włączenie </a:t>
            </a:r>
            <a:r>
              <a:rPr sz="1800" spc="-5" dirty="0">
                <a:latin typeface="Calibri"/>
                <a:cs typeface="Calibri"/>
              </a:rPr>
              <a:t>cech </a:t>
            </a:r>
            <a:r>
              <a:rPr sz="1800" dirty="0">
                <a:latin typeface="Calibri"/>
                <a:cs typeface="Calibri"/>
              </a:rPr>
              <a:t>gier </a:t>
            </a:r>
            <a:r>
              <a:rPr sz="1800" spc="-5" dirty="0">
                <a:latin typeface="Calibri"/>
                <a:cs typeface="Calibri"/>
              </a:rPr>
              <a:t>je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15" dirty="0">
                <a:latin typeface="Calibri"/>
                <a:cs typeface="Calibri"/>
              </a:rPr>
              <a:t>innych</a:t>
            </a:r>
            <a:r>
              <a:rPr sz="1800" spc="1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środowisk.</a:t>
            </a:r>
            <a:endParaRPr sz="1800" dirty="0">
              <a:latin typeface="Calibri"/>
              <a:cs typeface="Calibri"/>
            </a:endParaRPr>
          </a:p>
          <a:p>
            <a:pPr marL="30543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Pierwsze </a:t>
            </a:r>
            <a:r>
              <a:rPr sz="1800" spc="-5" dirty="0">
                <a:latin typeface="Calibri"/>
                <a:cs typeface="Calibri"/>
              </a:rPr>
              <a:t>podejście pochodzi od </a:t>
            </a:r>
            <a:r>
              <a:rPr sz="1800" spc="-10" dirty="0">
                <a:latin typeface="Calibri"/>
                <a:cs typeface="Calibri"/>
              </a:rPr>
              <a:t>Nicka </a:t>
            </a:r>
            <a:r>
              <a:rPr sz="1800" spc="-15" dirty="0">
                <a:latin typeface="Calibri"/>
                <a:cs typeface="Calibri"/>
              </a:rPr>
              <a:t>Pellinga </a:t>
            </a:r>
            <a:r>
              <a:rPr sz="1800" dirty="0">
                <a:latin typeface="Calibri"/>
                <a:cs typeface="Calibri"/>
              </a:rPr>
              <a:t>w 2002 </a:t>
            </a:r>
            <a:r>
              <a:rPr sz="1800" spc="-95" dirty="0">
                <a:latin typeface="Calibri"/>
                <a:cs typeface="Calibri"/>
              </a:rPr>
              <a:t>r. </a:t>
            </a:r>
            <a:r>
              <a:rPr sz="1800" spc="-20" dirty="0">
                <a:latin typeface="Calibri"/>
                <a:cs typeface="Calibri"/>
              </a:rPr>
              <a:t>jako </a:t>
            </a:r>
            <a:r>
              <a:rPr sz="1800" spc="-10" dirty="0">
                <a:latin typeface="Calibri"/>
                <a:cs typeface="Calibri"/>
              </a:rPr>
              <a:t>aplikacja </a:t>
            </a:r>
            <a:r>
              <a:rPr sz="1800" spc="-5" dirty="0">
                <a:latin typeface="Calibri"/>
                <a:cs typeface="Calibri"/>
              </a:rPr>
              <a:t>podobna</a:t>
            </a:r>
            <a:r>
              <a:rPr sz="1800" spc="2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endParaRPr sz="1800" dirty="0">
              <a:latin typeface="Calibri"/>
              <a:cs typeface="Calibri"/>
            </a:endParaRPr>
          </a:p>
          <a:p>
            <a:pPr marL="305435">
              <a:lnSpc>
                <a:spcPct val="100000"/>
              </a:lnSpc>
            </a:pPr>
            <a:r>
              <a:rPr sz="1800" spc="-35" dirty="0">
                <a:latin typeface="Calibri"/>
                <a:cs typeface="Calibri"/>
              </a:rPr>
              <a:t>gry,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która</a:t>
            </a:r>
            <a:endParaRPr sz="1800" dirty="0">
              <a:latin typeface="Calibri"/>
              <a:cs typeface="Calibri"/>
            </a:endParaRPr>
          </a:p>
          <a:p>
            <a:pPr marL="305435" indent="-287020">
              <a:lnSpc>
                <a:spcPct val="100000"/>
              </a:lnSpc>
              <a:buFont typeface="Wingdings"/>
              <a:buChar char=""/>
              <a:tabLst>
                <a:tab pos="305435" algn="l"/>
                <a:tab pos="306070" algn="l"/>
              </a:tabLst>
            </a:pPr>
            <a:r>
              <a:rPr sz="1800" spc="-5" dirty="0">
                <a:latin typeface="Calibri"/>
                <a:cs typeface="Calibri"/>
              </a:rPr>
              <a:t>nakłada </a:t>
            </a:r>
            <a:r>
              <a:rPr sz="1800" spc="-10" dirty="0">
                <a:latin typeface="Calibri"/>
                <a:cs typeface="Calibri"/>
              </a:rPr>
              <a:t>mechanikę </a:t>
            </a:r>
            <a:r>
              <a:rPr sz="1800" dirty="0">
                <a:latin typeface="Calibri"/>
                <a:cs typeface="Calibri"/>
              </a:rPr>
              <a:t>gier </a:t>
            </a:r>
            <a:r>
              <a:rPr sz="1800" spc="-5" dirty="0">
                <a:latin typeface="Calibri"/>
                <a:cs typeface="Calibri"/>
              </a:rPr>
              <a:t>na </a:t>
            </a:r>
            <a:r>
              <a:rPr sz="1800" spc="-10" dirty="0">
                <a:latin typeface="Calibri"/>
                <a:cs typeface="Calibri"/>
              </a:rPr>
              <a:t>transakcje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elektroniczne.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"/>
            </a:pPr>
            <a:endParaRPr sz="1750" dirty="0">
              <a:latin typeface="Calibri"/>
              <a:cs typeface="Calibri"/>
            </a:endParaRPr>
          </a:p>
          <a:p>
            <a:pPr marL="305435" marR="344170" indent="-287020">
              <a:lnSpc>
                <a:spcPct val="100000"/>
              </a:lnSpc>
              <a:buFont typeface="Wingdings"/>
              <a:buChar char=""/>
              <a:tabLst>
                <a:tab pos="305435" algn="l"/>
                <a:tab pos="306070" algn="l"/>
              </a:tabLst>
            </a:pPr>
            <a:r>
              <a:rPr sz="1800" spc="-5" dirty="0">
                <a:latin typeface="Calibri"/>
                <a:cs typeface="Calibri"/>
              </a:rPr>
              <a:t>Uogólniona </a:t>
            </a:r>
            <a:r>
              <a:rPr sz="1800" spc="-10" dirty="0">
                <a:latin typeface="Calibri"/>
                <a:cs typeface="Calibri"/>
              </a:rPr>
              <a:t>definicja </a:t>
            </a:r>
            <a:r>
              <a:rPr sz="1800" spc="-15" dirty="0">
                <a:latin typeface="Calibri"/>
                <a:cs typeface="Calibri"/>
              </a:rPr>
              <a:t>Deterdinga </a:t>
            </a:r>
            <a:r>
              <a:rPr sz="1800" spc="-10" dirty="0">
                <a:latin typeface="Calibri"/>
                <a:cs typeface="Calibri"/>
              </a:rPr>
              <a:t>określa </a:t>
            </a:r>
            <a:r>
              <a:rPr sz="1800" spc="-5" dirty="0">
                <a:latin typeface="Calibri"/>
                <a:cs typeface="Calibri"/>
              </a:rPr>
              <a:t>grywalizację </a:t>
            </a:r>
            <a:r>
              <a:rPr sz="1800" spc="-20" dirty="0">
                <a:latin typeface="Calibri"/>
                <a:cs typeface="Calibri"/>
              </a:rPr>
              <a:t>jako „wykorzystanie </a:t>
            </a:r>
            <a:r>
              <a:rPr sz="1800" spc="-5" dirty="0">
                <a:latin typeface="Calibri"/>
                <a:cs typeface="Calibri"/>
              </a:rPr>
              <a:t>elementów  </a:t>
            </a:r>
            <a:r>
              <a:rPr sz="1800" spc="-10" dirty="0">
                <a:latin typeface="Calibri"/>
                <a:cs typeface="Calibri"/>
              </a:rPr>
              <a:t>projektowania </a:t>
            </a:r>
            <a:r>
              <a:rPr sz="1800" dirty="0">
                <a:latin typeface="Calibri"/>
                <a:cs typeface="Calibri"/>
              </a:rPr>
              <a:t>gier w </a:t>
            </a:r>
            <a:r>
              <a:rPr sz="1800" spc="-15" dirty="0">
                <a:latin typeface="Calibri"/>
                <a:cs typeface="Calibri"/>
              </a:rPr>
              <a:t>kontekście </a:t>
            </a:r>
            <a:r>
              <a:rPr sz="1800" spc="-10" dirty="0">
                <a:latin typeface="Calibri"/>
                <a:cs typeface="Calibri"/>
              </a:rPr>
              <a:t>innym </a:t>
            </a:r>
            <a:r>
              <a:rPr sz="1800" spc="-5" dirty="0">
                <a:latin typeface="Calibri"/>
                <a:cs typeface="Calibri"/>
              </a:rPr>
              <a:t>niż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gry”.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200" spc="-10" dirty="0">
                <a:latin typeface="Calibri"/>
                <a:cs typeface="Calibri"/>
              </a:rPr>
              <a:t>J. </a:t>
            </a:r>
            <a:r>
              <a:rPr sz="1200" spc="-5" dirty="0">
                <a:latin typeface="Calibri"/>
                <a:cs typeface="Calibri"/>
              </a:rPr>
              <a:t>Huizinga, Homo </a:t>
            </a:r>
            <a:r>
              <a:rPr sz="1200" dirty="0">
                <a:latin typeface="Calibri"/>
                <a:cs typeface="Calibri"/>
              </a:rPr>
              <a:t>ludens,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1938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J. </a:t>
            </a:r>
            <a:r>
              <a:rPr sz="1200" spc="-5" dirty="0">
                <a:latin typeface="Calibri"/>
                <a:cs typeface="Calibri"/>
              </a:rPr>
              <a:t>Huizinga, “Homo </a:t>
            </a:r>
            <a:r>
              <a:rPr sz="1200" dirty="0">
                <a:latin typeface="Calibri"/>
                <a:cs typeface="Calibri"/>
              </a:rPr>
              <a:t>ludens: A </a:t>
            </a:r>
            <a:r>
              <a:rPr sz="1200" spc="-5" dirty="0">
                <a:latin typeface="Calibri"/>
                <a:cs typeface="Calibri"/>
              </a:rPr>
              <a:t>study </a:t>
            </a:r>
            <a:r>
              <a:rPr sz="1200" dirty="0">
                <a:latin typeface="Calibri"/>
                <a:cs typeface="Calibri"/>
              </a:rPr>
              <a:t>ofthe </a:t>
            </a:r>
            <a:r>
              <a:rPr sz="1200" spc="-10" dirty="0">
                <a:latin typeface="Calibri"/>
                <a:cs typeface="Calibri"/>
              </a:rPr>
              <a:t>play </a:t>
            </a:r>
            <a:r>
              <a:rPr sz="1200" dirty="0">
                <a:latin typeface="Calibri"/>
                <a:cs typeface="Calibri"/>
              </a:rPr>
              <a:t>element in </a:t>
            </a:r>
            <a:r>
              <a:rPr sz="1200" spc="-15" dirty="0">
                <a:latin typeface="Calibri"/>
                <a:cs typeface="Calibri"/>
              </a:rPr>
              <a:t>culture,”Trans. </a:t>
            </a:r>
            <a:r>
              <a:rPr sz="1200" spc="-5" dirty="0">
                <a:latin typeface="Calibri"/>
                <a:cs typeface="Calibri"/>
              </a:rPr>
              <a:t>RFC Hull.] Boston: Beacon,</a:t>
            </a:r>
            <a:r>
              <a:rPr sz="1200" spc="-8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1955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Homo </a:t>
            </a:r>
            <a:r>
              <a:rPr sz="1200" dirty="0">
                <a:latin typeface="Calibri"/>
                <a:cs typeface="Calibri"/>
              </a:rPr>
              <a:t>ludens. </a:t>
            </a:r>
            <a:r>
              <a:rPr sz="1200" spc="-10" dirty="0">
                <a:latin typeface="Calibri"/>
                <a:cs typeface="Calibri"/>
              </a:rPr>
              <a:t>Zabawa </a:t>
            </a:r>
            <a:r>
              <a:rPr sz="1200" spc="-15" dirty="0">
                <a:latin typeface="Calibri"/>
                <a:cs typeface="Calibri"/>
              </a:rPr>
              <a:t>jako </a:t>
            </a:r>
            <a:r>
              <a:rPr sz="1200" spc="-5" dirty="0">
                <a:latin typeface="Calibri"/>
                <a:cs typeface="Calibri"/>
              </a:rPr>
              <a:t>źródło </a:t>
            </a:r>
            <a:r>
              <a:rPr sz="1200" spc="-15" dirty="0">
                <a:latin typeface="Calibri"/>
                <a:cs typeface="Calibri"/>
              </a:rPr>
              <a:t>kultury, </a:t>
            </a:r>
            <a:r>
              <a:rPr sz="1200" spc="-5" dirty="0">
                <a:latin typeface="Calibri"/>
                <a:cs typeface="Calibri"/>
              </a:rPr>
              <a:t>przeł. </a:t>
            </a:r>
            <a:r>
              <a:rPr sz="1200" dirty="0">
                <a:latin typeface="Calibri"/>
                <a:cs typeface="Calibri"/>
              </a:rPr>
              <a:t>Maria </a:t>
            </a:r>
            <a:r>
              <a:rPr sz="1200" spc="-15" dirty="0">
                <a:latin typeface="Calibri"/>
                <a:cs typeface="Calibri"/>
              </a:rPr>
              <a:t>Kurecka </a:t>
            </a:r>
            <a:r>
              <a:rPr sz="1200" dirty="0">
                <a:latin typeface="Calibri"/>
                <a:cs typeface="Calibri"/>
              </a:rPr>
              <a:t>i </a:t>
            </a:r>
            <a:r>
              <a:rPr sz="1200" spc="-5" dirty="0">
                <a:latin typeface="Calibri"/>
                <a:cs typeface="Calibri"/>
              </a:rPr>
              <a:t>Witold Wirpsza, </a:t>
            </a:r>
            <a:r>
              <a:rPr sz="1200" spc="-15" dirty="0">
                <a:latin typeface="Calibri"/>
                <a:cs typeface="Calibri"/>
              </a:rPr>
              <a:t>Warszawa: </a:t>
            </a:r>
            <a:r>
              <a:rPr sz="1200" spc="-10" dirty="0">
                <a:latin typeface="Calibri"/>
                <a:cs typeface="Calibri"/>
              </a:rPr>
              <a:t>SW </a:t>
            </a:r>
            <a:r>
              <a:rPr sz="1200" spc="-5" dirty="0">
                <a:latin typeface="Calibri"/>
                <a:cs typeface="Calibri"/>
              </a:rPr>
              <a:t>Czytelnik </a:t>
            </a:r>
            <a:r>
              <a:rPr sz="1200" dirty="0">
                <a:latin typeface="Calibri"/>
                <a:cs typeface="Calibri"/>
              </a:rPr>
              <a:t>1967 </a:t>
            </a:r>
            <a:r>
              <a:rPr sz="1200" spc="-10" dirty="0">
                <a:latin typeface="Calibri"/>
                <a:cs typeface="Calibri"/>
              </a:rPr>
              <a:t>(kolejne </a:t>
            </a:r>
            <a:r>
              <a:rPr sz="1200" spc="-5" dirty="0">
                <a:latin typeface="Calibri"/>
                <a:cs typeface="Calibri"/>
              </a:rPr>
              <a:t>wyd.: </a:t>
            </a:r>
            <a:r>
              <a:rPr sz="1200" spc="10" dirty="0">
                <a:latin typeface="Calibri"/>
                <a:cs typeface="Calibri"/>
              </a:rPr>
              <a:t>1985, </a:t>
            </a:r>
            <a:r>
              <a:rPr sz="1200" dirty="0">
                <a:latin typeface="Calibri"/>
                <a:cs typeface="Calibri"/>
              </a:rPr>
              <a:t>1998),  </a:t>
            </a:r>
            <a:r>
              <a:rPr sz="1200" spc="-15" dirty="0">
                <a:latin typeface="Calibri"/>
                <a:cs typeface="Calibri"/>
              </a:rPr>
              <a:t>Warszawa: </a:t>
            </a:r>
            <a:r>
              <a:rPr sz="1200" spc="-10" dirty="0">
                <a:latin typeface="Calibri"/>
                <a:cs typeface="Calibri"/>
              </a:rPr>
              <a:t>Wydawnictwo </a:t>
            </a:r>
            <a:r>
              <a:rPr sz="1200" spc="-5" dirty="0">
                <a:latin typeface="Calibri"/>
                <a:cs typeface="Calibri"/>
              </a:rPr>
              <a:t>Aletheia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2007.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N. </a:t>
            </a:r>
            <a:r>
              <a:rPr sz="1200" spc="-5" dirty="0">
                <a:latin typeface="Calibri"/>
                <a:cs typeface="Calibri"/>
              </a:rPr>
              <a:t>Pelling, </a:t>
            </a:r>
            <a:r>
              <a:rPr sz="1200" spc="10" dirty="0">
                <a:latin typeface="Calibri"/>
                <a:cs typeface="Calibri"/>
              </a:rPr>
              <a:t>“The </a:t>
            </a:r>
            <a:r>
              <a:rPr sz="1200" spc="-5" dirty="0">
                <a:latin typeface="Calibri"/>
                <a:cs typeface="Calibri"/>
              </a:rPr>
              <a:t>(short) prehistory of </a:t>
            </a:r>
            <a:r>
              <a:rPr sz="1200" spc="-10" dirty="0">
                <a:latin typeface="Calibri"/>
                <a:cs typeface="Calibri"/>
              </a:rPr>
              <a:t>gamification,” </a:t>
            </a:r>
            <a:r>
              <a:rPr sz="1200" dirty="0">
                <a:latin typeface="Calibri"/>
                <a:cs typeface="Calibri"/>
              </a:rPr>
              <a:t>Funding</a:t>
            </a:r>
            <a:r>
              <a:rPr sz="1200" spc="-1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Startups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(&amp; </a:t>
            </a:r>
            <a:r>
              <a:rPr sz="1200" dirty="0">
                <a:latin typeface="Calibri"/>
                <a:cs typeface="Calibri"/>
              </a:rPr>
              <a:t>other </a:t>
            </a:r>
            <a:r>
              <a:rPr sz="1200" spc="-5" dirty="0">
                <a:latin typeface="Calibri"/>
                <a:cs typeface="Calibri"/>
              </a:rPr>
              <a:t>impossibilities). Haettu,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2011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402742" y="492633"/>
            <a:ext cx="8514080" cy="505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5" dirty="0">
                <a:latin typeface="Calibri"/>
                <a:cs typeface="Calibri"/>
              </a:rPr>
              <a:t>Czy autorom </a:t>
            </a:r>
            <a:r>
              <a:rPr sz="2200" spc="-5" dirty="0">
                <a:latin typeface="Calibri"/>
                <a:cs typeface="Calibri"/>
              </a:rPr>
              <a:t>udało się odpowiedzieć na </a:t>
            </a:r>
            <a:r>
              <a:rPr sz="2200" spc="-10" dirty="0">
                <a:latin typeface="Calibri"/>
                <a:cs typeface="Calibri"/>
              </a:rPr>
              <a:t>pytanie </a:t>
            </a:r>
            <a:r>
              <a:rPr sz="2200" b="1" spc="-10" dirty="0">
                <a:latin typeface="Calibri"/>
                <a:cs typeface="Calibri"/>
              </a:rPr>
              <a:t>Czy </a:t>
            </a:r>
            <a:r>
              <a:rPr sz="2200" b="1" spc="-5" dirty="0">
                <a:latin typeface="Calibri"/>
                <a:cs typeface="Calibri"/>
              </a:rPr>
              <a:t>grywalizacja</a:t>
            </a:r>
            <a:r>
              <a:rPr sz="2200" b="1" spc="13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działa?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299085" marR="83693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0" dirty="0">
                <a:latin typeface="Calibri"/>
                <a:cs typeface="Calibri"/>
              </a:rPr>
              <a:t>Zgodnie </a:t>
            </a:r>
            <a:r>
              <a:rPr sz="2200" spc="-5" dirty="0">
                <a:latin typeface="Calibri"/>
                <a:cs typeface="Calibri"/>
              </a:rPr>
              <a:t>z </a:t>
            </a:r>
            <a:r>
              <a:rPr sz="2200" spc="-15" dirty="0">
                <a:latin typeface="Calibri"/>
                <a:cs typeface="Calibri"/>
              </a:rPr>
              <a:t>literaturą, większość </a:t>
            </a:r>
            <a:r>
              <a:rPr sz="2200" spc="-10" dirty="0">
                <a:latin typeface="Calibri"/>
                <a:cs typeface="Calibri"/>
              </a:rPr>
              <a:t>badań wykazuje pozytywne </a:t>
            </a:r>
            <a:r>
              <a:rPr sz="2200" spc="-20" dirty="0">
                <a:latin typeface="Calibri"/>
                <a:cs typeface="Calibri"/>
              </a:rPr>
              <a:t>efekty  </a:t>
            </a:r>
            <a:r>
              <a:rPr sz="2200" spc="-10" dirty="0">
                <a:latin typeface="Calibri"/>
                <a:cs typeface="Calibri"/>
              </a:rPr>
              <a:t>gamification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niektórych </a:t>
            </a:r>
            <a:r>
              <a:rPr sz="2200" spc="-15" dirty="0">
                <a:latin typeface="Calibri"/>
                <a:cs typeface="Calibri"/>
              </a:rPr>
              <a:t>zmiennych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zależnych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5" dirty="0">
                <a:latin typeface="Calibri"/>
                <a:cs typeface="Calibri"/>
              </a:rPr>
              <a:t>Realistycznie: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15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200" spc="-5" dirty="0">
                <a:latin typeface="Calibri"/>
                <a:cs typeface="Calibri"/>
              </a:rPr>
              <a:t>Badania są dość </a:t>
            </a:r>
            <a:r>
              <a:rPr sz="2200" spc="-15" dirty="0">
                <a:latin typeface="Calibri"/>
                <a:cs typeface="Calibri"/>
              </a:rPr>
              <a:t>różne (różne </a:t>
            </a:r>
            <a:r>
              <a:rPr sz="2200" spc="-10" dirty="0">
                <a:latin typeface="Calibri"/>
                <a:cs typeface="Calibri"/>
              </a:rPr>
              <a:t>zmienne,metody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itp.)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200" spc="-20" dirty="0">
                <a:latin typeface="Calibri"/>
                <a:cs typeface="Calibri"/>
              </a:rPr>
              <a:t>Wady</a:t>
            </a:r>
            <a:r>
              <a:rPr sz="2200" spc="-10" dirty="0">
                <a:latin typeface="Calibri"/>
                <a:cs typeface="Calibri"/>
              </a:rPr>
              <a:t> metodologiczne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200" spc="-20" dirty="0">
                <a:latin typeface="Calibri"/>
                <a:cs typeface="Calibri"/>
              </a:rPr>
              <a:t>Stosunkowo </a:t>
            </a:r>
            <a:r>
              <a:rPr sz="2200" spc="-10" dirty="0">
                <a:latin typeface="Calibri"/>
                <a:cs typeface="Calibri"/>
              </a:rPr>
              <a:t>niewielka </a:t>
            </a:r>
            <a:r>
              <a:rPr sz="2200" spc="-5" dirty="0">
                <a:latin typeface="Calibri"/>
                <a:cs typeface="Calibri"/>
              </a:rPr>
              <a:t>liczba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badań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Sprzeczne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wyniki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Większość </a:t>
            </a:r>
            <a:r>
              <a:rPr sz="2200" spc="-10" dirty="0">
                <a:latin typeface="Calibri"/>
                <a:cs typeface="Calibri"/>
              </a:rPr>
              <a:t>badań </a:t>
            </a:r>
            <a:r>
              <a:rPr sz="2200" spc="-5" dirty="0">
                <a:latin typeface="Calibri"/>
                <a:cs typeface="Calibri"/>
              </a:rPr>
              <a:t>podaje </a:t>
            </a:r>
            <a:r>
              <a:rPr sz="2200" spc="-20" dirty="0">
                <a:latin typeface="Calibri"/>
                <a:cs typeface="Calibri"/>
              </a:rPr>
              <a:t>zarówno </a:t>
            </a:r>
            <a:r>
              <a:rPr sz="2200" spc="-10" dirty="0">
                <a:latin typeface="Calibri"/>
                <a:cs typeface="Calibri"/>
              </a:rPr>
              <a:t>pozytywne, </a:t>
            </a:r>
            <a:r>
              <a:rPr sz="2200" spc="-5" dirty="0">
                <a:latin typeface="Calibri"/>
                <a:cs typeface="Calibri"/>
              </a:rPr>
              <a:t>jak i </a:t>
            </a:r>
            <a:r>
              <a:rPr sz="2200" spc="-25" dirty="0">
                <a:latin typeface="Calibri"/>
                <a:cs typeface="Calibri"/>
              </a:rPr>
              <a:t>zerowe</a:t>
            </a:r>
            <a:r>
              <a:rPr sz="2200" spc="1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wyniki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Ograniczone metody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ilościowe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Brak danych </a:t>
            </a:r>
            <a:r>
              <a:rPr sz="2200" spc="-5" dirty="0">
                <a:latin typeface="Calibri"/>
                <a:cs typeface="Calibri"/>
              </a:rPr>
              <a:t>z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systemów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200" spc="-15" dirty="0">
                <a:latin typeface="Calibri"/>
                <a:cs typeface="Calibri"/>
              </a:rPr>
              <a:t>Duży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subiektywizm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3792" y="370459"/>
            <a:ext cx="8854440" cy="394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Problemy </a:t>
            </a:r>
            <a:r>
              <a:rPr sz="1800" b="1" dirty="0">
                <a:latin typeface="Calibri"/>
                <a:cs typeface="Calibri"/>
              </a:rPr>
              <a:t>i </a:t>
            </a:r>
            <a:r>
              <a:rPr sz="1800" b="1" spc="-5" dirty="0">
                <a:latin typeface="Calibri"/>
                <a:cs typeface="Calibri"/>
              </a:rPr>
              <a:t>trudności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metodyczne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Calibri"/>
              <a:cs typeface="Calibri"/>
            </a:endParaRPr>
          </a:p>
          <a:p>
            <a:pPr marL="755015" indent="-23876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Małe </a:t>
            </a:r>
            <a:r>
              <a:rPr sz="1800" spc="-10" dirty="0">
                <a:latin typeface="Calibri"/>
                <a:cs typeface="Calibri"/>
              </a:rPr>
              <a:t>rozmiary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próbek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arenR"/>
            </a:pPr>
            <a:endParaRPr sz="1750">
              <a:latin typeface="Calibri"/>
              <a:cs typeface="Calibri"/>
            </a:endParaRPr>
          </a:p>
          <a:p>
            <a:pPr marL="755015" indent="-238760">
              <a:lnSpc>
                <a:spcPct val="100000"/>
              </a:lnSpc>
              <a:buAutoNum type="arabicParenR"/>
              <a:tabLst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Brak </a:t>
            </a:r>
            <a:r>
              <a:rPr sz="1800" spc="-15" dirty="0">
                <a:latin typeface="Calibri"/>
                <a:cs typeface="Calibri"/>
              </a:rPr>
              <a:t>zatwierdzonych </a:t>
            </a:r>
            <a:r>
              <a:rPr sz="1800" spc="-10" dirty="0">
                <a:latin typeface="Calibri"/>
                <a:cs typeface="Calibri"/>
              </a:rPr>
              <a:t>zmiennych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psychometrycznych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arenR"/>
            </a:pPr>
            <a:endParaRPr sz="1750">
              <a:latin typeface="Calibri"/>
              <a:cs typeface="Calibri"/>
            </a:endParaRPr>
          </a:p>
          <a:p>
            <a:pPr marL="516890" marR="693420">
              <a:lnSpc>
                <a:spcPct val="100000"/>
              </a:lnSpc>
              <a:buAutoNum type="arabicParenR"/>
              <a:tabLst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Brak </a:t>
            </a:r>
            <a:r>
              <a:rPr sz="1800" dirty="0">
                <a:latin typeface="Calibri"/>
                <a:cs typeface="Calibri"/>
              </a:rPr>
              <a:t>grup </a:t>
            </a:r>
            <a:r>
              <a:rPr sz="1800" spc="-20" dirty="0">
                <a:latin typeface="Calibri"/>
                <a:cs typeface="Calibri"/>
              </a:rPr>
              <a:t>kontrolnych, </a:t>
            </a:r>
            <a:r>
              <a:rPr sz="1800" dirty="0">
                <a:latin typeface="Calibri"/>
                <a:cs typeface="Calibri"/>
              </a:rPr>
              <a:t>a tym </a:t>
            </a:r>
            <a:r>
              <a:rPr sz="1800" spc="-10" dirty="0">
                <a:latin typeface="Calibri"/>
                <a:cs typeface="Calibri"/>
              </a:rPr>
              <a:t>samym niemożność wnioskowania, czy gamifikacja  </a:t>
            </a:r>
            <a:r>
              <a:rPr sz="1800" dirty="0">
                <a:latin typeface="Calibri"/>
                <a:cs typeface="Calibri"/>
              </a:rPr>
              <a:t>wpłynęła </a:t>
            </a:r>
            <a:r>
              <a:rPr sz="1800" spc="-5" dirty="0">
                <a:latin typeface="Calibri"/>
                <a:cs typeface="Calibri"/>
              </a:rPr>
              <a:t>na </a:t>
            </a:r>
            <a:r>
              <a:rPr sz="1800" spc="-10" dirty="0">
                <a:latin typeface="Calibri"/>
                <a:cs typeface="Calibri"/>
              </a:rPr>
              <a:t>zachowanie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użytkownika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arenR"/>
            </a:pPr>
            <a:endParaRPr sz="1750">
              <a:latin typeface="Calibri"/>
              <a:cs typeface="Calibri"/>
            </a:endParaRPr>
          </a:p>
          <a:p>
            <a:pPr marL="755015" indent="-238760">
              <a:lnSpc>
                <a:spcPct val="100000"/>
              </a:lnSpc>
              <a:buAutoNum type="arabicParenR"/>
              <a:tabLst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Brak powiązań </a:t>
            </a:r>
            <a:r>
              <a:rPr sz="1800" spc="-5" dirty="0">
                <a:latin typeface="Calibri"/>
                <a:cs typeface="Calibri"/>
              </a:rPr>
              <a:t>między </a:t>
            </a:r>
            <a:r>
              <a:rPr sz="1800" spc="-20" dirty="0">
                <a:latin typeface="Calibri"/>
                <a:cs typeface="Calibri"/>
              </a:rPr>
              <a:t>wdrożonymi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afordancjami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arenR"/>
            </a:pPr>
            <a:endParaRPr sz="1750">
              <a:latin typeface="Calibri"/>
              <a:cs typeface="Calibri"/>
            </a:endParaRPr>
          </a:p>
          <a:p>
            <a:pPr marL="755015" indent="-23876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755650" algn="l"/>
              </a:tabLst>
            </a:pPr>
            <a:r>
              <a:rPr sz="1800" spc="-15" dirty="0">
                <a:latin typeface="Calibri"/>
                <a:cs typeface="Calibri"/>
              </a:rPr>
              <a:t>Czasy </a:t>
            </a:r>
            <a:r>
              <a:rPr sz="1800" spc="-5" dirty="0">
                <a:latin typeface="Calibri"/>
                <a:cs typeface="Calibri"/>
              </a:rPr>
              <a:t>eksperymentów </a:t>
            </a:r>
            <a:r>
              <a:rPr sz="1800" spc="-15" dirty="0">
                <a:latin typeface="Calibri"/>
                <a:cs typeface="Calibri"/>
              </a:rPr>
              <a:t>często </a:t>
            </a:r>
            <a:r>
              <a:rPr sz="1800" spc="-5" dirty="0">
                <a:latin typeface="Calibri"/>
                <a:cs typeface="Calibri"/>
              </a:rPr>
              <a:t>są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krótkie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arenR"/>
            </a:pPr>
            <a:endParaRPr sz="1750">
              <a:latin typeface="Calibri"/>
              <a:cs typeface="Calibri"/>
            </a:endParaRPr>
          </a:p>
          <a:p>
            <a:pPr marL="755015" indent="-238760">
              <a:lnSpc>
                <a:spcPct val="100000"/>
              </a:lnSpc>
              <a:buAutoNum type="arabicParenR"/>
              <a:tabLst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Brak całościowych pomiarów </a:t>
            </a:r>
            <a:r>
              <a:rPr sz="1800" dirty="0">
                <a:latin typeface="Calibri"/>
                <a:cs typeface="Calibri"/>
              </a:rPr>
              <a:t>3 </a:t>
            </a:r>
            <a:r>
              <a:rPr sz="1800" spc="-10" dirty="0">
                <a:latin typeface="Calibri"/>
                <a:cs typeface="Calibri"/>
              </a:rPr>
              <a:t>etapów </a:t>
            </a:r>
            <a:r>
              <a:rPr sz="1800" spc="-5" dirty="0">
                <a:latin typeface="Calibri"/>
                <a:cs typeface="Calibri"/>
              </a:rPr>
              <a:t>grywalizacji </a:t>
            </a:r>
            <a:r>
              <a:rPr sz="1800" spc="-15" dirty="0">
                <a:latin typeface="Calibri"/>
                <a:cs typeface="Calibri"/>
              </a:rPr>
              <a:t>(afordancja </a:t>
            </a:r>
            <a:r>
              <a:rPr sz="1800" dirty="0">
                <a:latin typeface="Calibri"/>
                <a:cs typeface="Calibri"/>
              </a:rPr>
              <a:t>-&gt; </a:t>
            </a:r>
            <a:r>
              <a:rPr sz="1800" spc="-20" dirty="0">
                <a:latin typeface="Calibri"/>
                <a:cs typeface="Calibri"/>
              </a:rPr>
              <a:t>psych </a:t>
            </a:r>
            <a:r>
              <a:rPr sz="1800" dirty="0">
                <a:latin typeface="Calibri"/>
                <a:cs typeface="Calibri"/>
              </a:rPr>
              <a:t>-&gt;</a:t>
            </a:r>
            <a:r>
              <a:rPr sz="1800" spc="2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zachowanie)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718" y="466552"/>
            <a:ext cx="7572493" cy="5577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763" y="333756"/>
            <a:ext cx="8565776" cy="376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8040" y="4368800"/>
            <a:ext cx="81502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Wyniki pokazują, </a:t>
            </a:r>
            <a:r>
              <a:rPr sz="1800" spc="-20" dirty="0">
                <a:latin typeface="Calibri"/>
                <a:cs typeface="Calibri"/>
              </a:rPr>
              <a:t>że </a:t>
            </a:r>
            <a:r>
              <a:rPr sz="1800" spc="-5" dirty="0">
                <a:latin typeface="Calibri"/>
                <a:cs typeface="Calibri"/>
              </a:rPr>
              <a:t>sama implementacja </a:t>
            </a:r>
            <a:r>
              <a:rPr sz="1800" dirty="0">
                <a:latin typeface="Calibri"/>
                <a:cs typeface="Calibri"/>
              </a:rPr>
              <a:t>mechaniki </a:t>
            </a:r>
            <a:r>
              <a:rPr sz="1800" spc="-5" dirty="0">
                <a:latin typeface="Calibri"/>
                <a:cs typeface="Calibri"/>
              </a:rPr>
              <a:t>grywalizacji </a:t>
            </a:r>
            <a:r>
              <a:rPr sz="1800" spc="-10" dirty="0">
                <a:latin typeface="Calibri"/>
                <a:cs typeface="Calibri"/>
              </a:rPr>
              <a:t>(porównanie </a:t>
            </a:r>
            <a:r>
              <a:rPr sz="1800" spc="-5" dirty="0">
                <a:latin typeface="Calibri"/>
                <a:cs typeface="Calibri"/>
              </a:rPr>
              <a:t>społeczne 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5" dirty="0">
                <a:latin typeface="Calibri"/>
                <a:cs typeface="Calibri"/>
              </a:rPr>
              <a:t>jasne cele) nie </a:t>
            </a:r>
            <a:r>
              <a:rPr sz="1800" spc="-10" dirty="0">
                <a:latin typeface="Calibri"/>
                <a:cs typeface="Calibri"/>
              </a:rPr>
              <a:t>prowadzą automatycznie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5" dirty="0">
                <a:latin typeface="Calibri"/>
                <a:cs typeface="Calibri"/>
              </a:rPr>
              <a:t>znacznego </a:t>
            </a:r>
            <a:r>
              <a:rPr sz="1800" spc="-15" dirty="0">
                <a:latin typeface="Calibri"/>
                <a:cs typeface="Calibri"/>
              </a:rPr>
              <a:t>wzrostu użytkowania</a:t>
            </a:r>
            <a:r>
              <a:rPr sz="1800" spc="1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usług.</a:t>
            </a:r>
            <a:endParaRPr sz="1800">
              <a:latin typeface="Calibri"/>
              <a:cs typeface="Calibri"/>
            </a:endParaRPr>
          </a:p>
          <a:p>
            <a:pPr marL="12700" marR="45339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 </a:t>
            </a:r>
            <a:r>
              <a:rPr sz="1800" spc="-5" dirty="0">
                <a:latin typeface="Calibri"/>
                <a:cs typeface="Calibri"/>
              </a:rPr>
              <a:t>badanej </a:t>
            </a:r>
            <a:r>
              <a:rPr sz="1800" spc="-10" dirty="0">
                <a:latin typeface="Calibri"/>
                <a:cs typeface="Calibri"/>
              </a:rPr>
              <a:t>próbie </a:t>
            </a:r>
            <a:r>
              <a:rPr sz="1800" spc="-15" dirty="0">
                <a:latin typeface="Calibri"/>
                <a:cs typeface="Calibri"/>
              </a:rPr>
              <a:t>tylko </a:t>
            </a:r>
            <a:r>
              <a:rPr sz="1800" spc="-25" dirty="0">
                <a:latin typeface="Calibri"/>
                <a:cs typeface="Calibri"/>
              </a:rPr>
              <a:t>użytkownicy, </a:t>
            </a:r>
            <a:r>
              <a:rPr sz="1800" spc="-15" dirty="0">
                <a:latin typeface="Calibri"/>
                <a:cs typeface="Calibri"/>
              </a:rPr>
              <a:t>którzy </a:t>
            </a:r>
            <a:r>
              <a:rPr sz="1800" spc="-5" dirty="0">
                <a:latin typeface="Calibri"/>
                <a:cs typeface="Calibri"/>
              </a:rPr>
              <a:t>aktywnie </a:t>
            </a:r>
            <a:r>
              <a:rPr sz="1800" spc="-10" dirty="0">
                <a:latin typeface="Calibri"/>
                <a:cs typeface="Calibri"/>
              </a:rPr>
              <a:t>monitorowali </a:t>
            </a:r>
            <a:r>
              <a:rPr sz="1800" dirty="0">
                <a:latin typeface="Calibri"/>
                <a:cs typeface="Calibri"/>
              </a:rPr>
              <a:t>własne </a:t>
            </a:r>
            <a:r>
              <a:rPr sz="1800" spc="-5" dirty="0">
                <a:latin typeface="Calibri"/>
                <a:cs typeface="Calibri"/>
              </a:rPr>
              <a:t>odznaki 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5" dirty="0">
                <a:latin typeface="Calibri"/>
                <a:cs typeface="Calibri"/>
              </a:rPr>
              <a:t>inne mechanizmy </a:t>
            </a:r>
            <a:r>
              <a:rPr sz="1800" spc="-10" dirty="0">
                <a:latin typeface="Calibri"/>
                <a:cs typeface="Calibri"/>
              </a:rPr>
              <a:t>wykazywali </a:t>
            </a:r>
            <a:r>
              <a:rPr sz="1800" spc="-15" dirty="0">
                <a:latin typeface="Calibri"/>
                <a:cs typeface="Calibri"/>
              </a:rPr>
              <a:t>zwiększoną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aktywność.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870A490-B4F9-439F-816A-A3A25CC6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7" y="0"/>
            <a:ext cx="7738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84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030" y="342900"/>
            <a:ext cx="8072855" cy="435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1464" y="4961001"/>
            <a:ext cx="76111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Postrzeganie </a:t>
            </a:r>
            <a:r>
              <a:rPr sz="1800" spc="-10" dirty="0">
                <a:latin typeface="Calibri"/>
                <a:cs typeface="Calibri"/>
              </a:rPr>
              <a:t>przydatności, </a:t>
            </a:r>
            <a:r>
              <a:rPr sz="1800" spc="-5" dirty="0">
                <a:latin typeface="Calibri"/>
                <a:cs typeface="Calibri"/>
              </a:rPr>
              <a:t>zabawy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5" dirty="0">
                <a:latin typeface="Calibri"/>
                <a:cs typeface="Calibri"/>
              </a:rPr>
              <a:t>przyjemności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5" dirty="0">
                <a:latin typeface="Calibri"/>
                <a:cs typeface="Calibri"/>
              </a:rPr>
              <a:t>znacznie </a:t>
            </a:r>
            <a:r>
              <a:rPr sz="1800" spc="-10" dirty="0">
                <a:latin typeface="Calibri"/>
                <a:cs typeface="Calibri"/>
              </a:rPr>
              <a:t>większa </a:t>
            </a:r>
            <a:r>
              <a:rPr sz="1800" spc="-5" dirty="0">
                <a:latin typeface="Calibri"/>
                <a:cs typeface="Calibri"/>
              </a:rPr>
              <a:t>na </a:t>
            </a:r>
            <a:r>
              <a:rPr sz="1800" spc="-10" dirty="0">
                <a:latin typeface="Calibri"/>
                <a:cs typeface="Calibri"/>
              </a:rPr>
              <a:t>początku,  </a:t>
            </a:r>
            <a:r>
              <a:rPr sz="1800" dirty="0">
                <a:latin typeface="Calibri"/>
                <a:cs typeface="Calibri"/>
              </a:rPr>
              <a:t>spadki </a:t>
            </a:r>
            <a:r>
              <a:rPr sz="1800" spc="-15" dirty="0">
                <a:latin typeface="Calibri"/>
                <a:cs typeface="Calibri"/>
              </a:rPr>
              <a:t>wraz </a:t>
            </a:r>
            <a:r>
              <a:rPr sz="1800" dirty="0">
                <a:latin typeface="Calibri"/>
                <a:cs typeface="Calibri"/>
              </a:rPr>
              <a:t>z </a:t>
            </a:r>
            <a:r>
              <a:rPr sz="1800" spc="-10" dirty="0">
                <a:latin typeface="Calibri"/>
                <a:cs typeface="Calibri"/>
              </a:rPr>
              <a:t>wydłużaniem czasu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zaangażowania.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346310"/>
            <a:ext cx="8763000" cy="34377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1140" y="3803395"/>
            <a:ext cx="850519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09855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z="1800" spc="-25" dirty="0">
                <a:latin typeface="Calibri"/>
                <a:cs typeface="Calibri"/>
              </a:rPr>
              <a:t>Efekty </a:t>
            </a:r>
            <a:r>
              <a:rPr sz="1800" spc="-5" dirty="0">
                <a:latin typeface="Calibri"/>
                <a:cs typeface="Calibri"/>
              </a:rPr>
              <a:t>do grywalizacji </a:t>
            </a:r>
            <a:r>
              <a:rPr sz="1800" spc="-15" dirty="0">
                <a:latin typeface="Calibri"/>
                <a:cs typeface="Calibri"/>
              </a:rPr>
              <a:t>wdrożonej </a:t>
            </a:r>
            <a:r>
              <a:rPr sz="1800" dirty="0">
                <a:latin typeface="Calibri"/>
                <a:cs typeface="Calibri"/>
              </a:rPr>
              <a:t>w </a:t>
            </a:r>
            <a:r>
              <a:rPr sz="1800" spc="-10" dirty="0">
                <a:latin typeface="Calibri"/>
                <a:cs typeface="Calibri"/>
              </a:rPr>
              <a:t>zarządzaniu uczeniem </a:t>
            </a:r>
            <a:r>
              <a:rPr sz="1800" spc="-5" dirty="0">
                <a:latin typeface="Calibri"/>
                <a:cs typeface="Calibri"/>
              </a:rPr>
              <a:t>się </a:t>
            </a:r>
            <a:r>
              <a:rPr sz="1800" dirty="0">
                <a:latin typeface="Calibri"/>
                <a:cs typeface="Calibri"/>
              </a:rPr>
              <a:t>w </a:t>
            </a:r>
            <a:r>
              <a:rPr sz="1800" spc="-10" dirty="0">
                <a:latin typeface="Calibri"/>
                <a:cs typeface="Calibri"/>
              </a:rPr>
              <a:t>porównaniu </a:t>
            </a:r>
            <a:r>
              <a:rPr sz="1800" spc="-5" dirty="0">
                <a:latin typeface="Calibri"/>
                <a:cs typeface="Calibri"/>
              </a:rPr>
              <a:t>do </a:t>
            </a:r>
            <a:r>
              <a:rPr sz="1800" spc="-15" dirty="0">
                <a:latin typeface="Calibri"/>
                <a:cs typeface="Calibri"/>
              </a:rPr>
              <a:t>efektów  platformy </a:t>
            </a:r>
            <a:r>
              <a:rPr sz="1800" spc="-10" dirty="0">
                <a:latin typeface="Calibri"/>
                <a:cs typeface="Calibri"/>
              </a:rPr>
              <a:t>społecznościowej </a:t>
            </a:r>
            <a:r>
              <a:rPr sz="1800" dirty="0">
                <a:latin typeface="Calibri"/>
                <a:cs typeface="Calibri"/>
              </a:rPr>
              <a:t>w tym </a:t>
            </a:r>
            <a:r>
              <a:rPr sz="1800" spc="-10" dirty="0">
                <a:latin typeface="Calibri"/>
                <a:cs typeface="Calibri"/>
              </a:rPr>
              <a:t>samym otoczenie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edukacyjnym.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libri"/>
              <a:cs typeface="Calibri"/>
            </a:endParaRPr>
          </a:p>
          <a:p>
            <a:pPr marL="299085" marR="508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Oba </a:t>
            </a:r>
            <a:r>
              <a:rPr sz="1800" spc="-15" dirty="0">
                <a:latin typeface="Calibri"/>
                <a:cs typeface="Calibri"/>
              </a:rPr>
              <a:t>zaowocowały </a:t>
            </a:r>
            <a:r>
              <a:rPr sz="1800" spc="-5" dirty="0">
                <a:latin typeface="Calibri"/>
                <a:cs typeface="Calibri"/>
              </a:rPr>
              <a:t>lepszą wydajnością niż </a:t>
            </a:r>
            <a:r>
              <a:rPr sz="1800" spc="-15" dirty="0">
                <a:latin typeface="Calibri"/>
                <a:cs typeface="Calibri"/>
              </a:rPr>
              <a:t>tradycyjny </a:t>
            </a:r>
            <a:r>
              <a:rPr sz="1800" dirty="0">
                <a:latin typeface="Calibri"/>
                <a:cs typeface="Calibri"/>
              </a:rPr>
              <a:t>e-learning, </a:t>
            </a:r>
            <a:r>
              <a:rPr sz="1800" spc="-5" dirty="0">
                <a:latin typeface="Calibri"/>
                <a:cs typeface="Calibri"/>
              </a:rPr>
              <a:t>podejście </a:t>
            </a:r>
            <a:r>
              <a:rPr sz="1800" dirty="0">
                <a:latin typeface="Calibri"/>
                <a:cs typeface="Calibri"/>
              </a:rPr>
              <a:t>w </a:t>
            </a:r>
            <a:r>
              <a:rPr sz="1800" spc="-10" dirty="0">
                <a:latin typeface="Calibri"/>
                <a:cs typeface="Calibri"/>
              </a:rPr>
              <a:t>kategoriach  </a:t>
            </a:r>
            <a:r>
              <a:rPr sz="1800" spc="-5" dirty="0">
                <a:latin typeface="Calibri"/>
                <a:cs typeface="Calibri"/>
              </a:rPr>
              <a:t>osiągnięć </a:t>
            </a:r>
            <a:r>
              <a:rPr sz="1800" spc="-10" dirty="0">
                <a:latin typeface="Calibri"/>
                <a:cs typeface="Calibri"/>
              </a:rPr>
              <a:t>akademickich, </a:t>
            </a:r>
            <a:r>
              <a:rPr sz="1800" dirty="0">
                <a:latin typeface="Calibri"/>
                <a:cs typeface="Calibri"/>
              </a:rPr>
              <a:t>ale w </a:t>
            </a:r>
            <a:r>
              <a:rPr sz="1800" spc="-5" dirty="0">
                <a:latin typeface="Calibri"/>
                <a:cs typeface="Calibri"/>
              </a:rPr>
              <a:t>odniesieniu do </a:t>
            </a:r>
            <a:r>
              <a:rPr sz="1800" spc="-10" dirty="0">
                <a:latin typeface="Calibri"/>
                <a:cs typeface="Calibri"/>
              </a:rPr>
              <a:t>procesu </a:t>
            </a:r>
            <a:r>
              <a:rPr sz="1800" spc="-5" dirty="0">
                <a:latin typeface="Calibri"/>
                <a:cs typeface="Calibri"/>
              </a:rPr>
              <a:t>oceniania, </a:t>
            </a:r>
            <a:r>
              <a:rPr sz="1800" spc="-10" dirty="0">
                <a:latin typeface="Calibri"/>
                <a:cs typeface="Calibri"/>
              </a:rPr>
              <a:t>tradycyjne </a:t>
            </a:r>
            <a:r>
              <a:rPr sz="1800" spc="-5" dirty="0">
                <a:latin typeface="Calibri"/>
                <a:cs typeface="Calibri"/>
              </a:rPr>
              <a:t>podejście </a:t>
            </a:r>
            <a:r>
              <a:rPr sz="1800" spc="25" dirty="0">
                <a:latin typeface="Calibri"/>
                <a:cs typeface="Calibri"/>
              </a:rPr>
              <a:t>e-  </a:t>
            </a:r>
            <a:r>
              <a:rPr sz="1800" spc="-5" dirty="0">
                <a:latin typeface="Calibri"/>
                <a:cs typeface="Calibri"/>
              </a:rPr>
              <a:t>learningowe było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lepsze.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libri"/>
              <a:cs typeface="Calibri"/>
            </a:endParaRPr>
          </a:p>
          <a:p>
            <a:pPr marL="299085" marR="3683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spc="-15" dirty="0">
                <a:latin typeface="Calibri"/>
                <a:cs typeface="Calibri"/>
              </a:rPr>
              <a:t>Wskaźniki uczestnictwa </a:t>
            </a:r>
            <a:r>
              <a:rPr sz="1800" dirty="0">
                <a:latin typeface="Calibri"/>
                <a:cs typeface="Calibri"/>
              </a:rPr>
              <a:t>i wyniki </a:t>
            </a:r>
            <a:r>
              <a:rPr sz="1800" spc="-15" dirty="0">
                <a:latin typeface="Calibri"/>
                <a:cs typeface="Calibri"/>
              </a:rPr>
              <a:t>pozostały </a:t>
            </a:r>
            <a:r>
              <a:rPr sz="1800" spc="-5" dirty="0">
                <a:latin typeface="Calibri"/>
                <a:cs typeface="Calibri"/>
              </a:rPr>
              <a:t>niezmienione </a:t>
            </a:r>
            <a:r>
              <a:rPr sz="1800" dirty="0">
                <a:latin typeface="Calibri"/>
                <a:cs typeface="Calibri"/>
              </a:rPr>
              <a:t>w </a:t>
            </a:r>
            <a:r>
              <a:rPr sz="1800" spc="-10" dirty="0">
                <a:latin typeface="Calibri"/>
                <a:cs typeface="Calibri"/>
              </a:rPr>
              <a:t>przypadku </a:t>
            </a:r>
            <a:r>
              <a:rPr sz="1800" spc="-5" dirty="0">
                <a:latin typeface="Calibri"/>
                <a:cs typeface="Calibri"/>
              </a:rPr>
              <a:t>nowego </a:t>
            </a:r>
            <a:r>
              <a:rPr sz="1800" spc="-10" dirty="0">
                <a:latin typeface="Calibri"/>
                <a:cs typeface="Calibri"/>
              </a:rPr>
              <a:t>narzędzia,  </a:t>
            </a:r>
            <a:r>
              <a:rPr sz="1800" spc="-5" dirty="0">
                <a:latin typeface="Calibri"/>
                <a:cs typeface="Calibri"/>
              </a:rPr>
              <a:t>chociaż </a:t>
            </a:r>
            <a:r>
              <a:rPr sz="1800" spc="-10" dirty="0">
                <a:latin typeface="Calibri"/>
                <a:cs typeface="Calibri"/>
              </a:rPr>
              <a:t>postawy uczniów </a:t>
            </a:r>
            <a:r>
              <a:rPr sz="1800" spc="-5" dirty="0">
                <a:latin typeface="Calibri"/>
                <a:cs typeface="Calibri"/>
              </a:rPr>
              <a:t>były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pozytywne.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9437" y="768929"/>
            <a:ext cx="6427578" cy="32955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4843" y="4672076"/>
            <a:ext cx="843407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25" dirty="0">
                <a:latin typeface="Calibri"/>
                <a:cs typeface="Calibri"/>
              </a:rPr>
              <a:t>Losowy, </a:t>
            </a:r>
            <a:r>
              <a:rPr sz="1800" spc="-20" dirty="0">
                <a:latin typeface="Calibri"/>
                <a:cs typeface="Calibri"/>
              </a:rPr>
              <a:t>kontrolowany </a:t>
            </a:r>
            <a:r>
              <a:rPr sz="1800" spc="-5" dirty="0">
                <a:latin typeface="Calibri"/>
                <a:cs typeface="Calibri"/>
              </a:rPr>
              <a:t>eksperyment na dużą </a:t>
            </a:r>
            <a:r>
              <a:rPr sz="1800" spc="-10" dirty="0">
                <a:latin typeface="Calibri"/>
                <a:cs typeface="Calibri"/>
              </a:rPr>
              <a:t>skalę </a:t>
            </a:r>
            <a:r>
              <a:rPr sz="1800" spc="-5" dirty="0">
                <a:latin typeface="Calibri"/>
                <a:cs typeface="Calibri"/>
              </a:rPr>
              <a:t>(n&gt; </a:t>
            </a:r>
            <a:r>
              <a:rPr sz="1800" dirty="0">
                <a:latin typeface="Calibri"/>
                <a:cs typeface="Calibri"/>
              </a:rPr>
              <a:t>1000) </a:t>
            </a:r>
            <a:r>
              <a:rPr sz="1800" spc="-10" dirty="0">
                <a:latin typeface="Calibri"/>
                <a:cs typeface="Calibri"/>
              </a:rPr>
              <a:t>dotyczący </a:t>
            </a:r>
            <a:r>
              <a:rPr sz="1800" dirty="0">
                <a:latin typeface="Calibri"/>
                <a:cs typeface="Calibri"/>
              </a:rPr>
              <a:t>wpływu </a:t>
            </a:r>
            <a:r>
              <a:rPr sz="1800" spc="-15" dirty="0">
                <a:latin typeface="Calibri"/>
                <a:cs typeface="Calibri"/>
              </a:rPr>
              <a:t>systemu  </a:t>
            </a:r>
            <a:r>
              <a:rPr sz="1800" spc="-10" dirty="0">
                <a:latin typeface="Calibri"/>
                <a:cs typeface="Calibri"/>
              </a:rPr>
              <a:t>opartego </a:t>
            </a:r>
            <a:r>
              <a:rPr sz="1800" spc="-5" dirty="0">
                <a:latin typeface="Calibri"/>
                <a:cs typeface="Calibri"/>
              </a:rPr>
              <a:t>na </a:t>
            </a:r>
            <a:r>
              <a:rPr sz="1800" spc="-10" dirty="0">
                <a:latin typeface="Calibri"/>
                <a:cs typeface="Calibri"/>
              </a:rPr>
              <a:t>odznakach </a:t>
            </a:r>
            <a:r>
              <a:rPr sz="1800" spc="-15" dirty="0">
                <a:latin typeface="Calibri"/>
                <a:cs typeface="Calibri"/>
              </a:rPr>
              <a:t>systemu </a:t>
            </a:r>
            <a:r>
              <a:rPr sz="1800" spc="-5" dirty="0">
                <a:latin typeface="Calibri"/>
                <a:cs typeface="Calibri"/>
              </a:rPr>
              <a:t>na osiągnięcia </a:t>
            </a:r>
            <a:r>
              <a:rPr sz="1800" dirty="0">
                <a:latin typeface="Calibri"/>
                <a:cs typeface="Calibri"/>
              </a:rPr>
              <a:t>w </a:t>
            </a:r>
            <a:r>
              <a:rPr sz="1800" spc="-10" dirty="0">
                <a:latin typeface="Calibri"/>
                <a:cs typeface="Calibri"/>
              </a:rPr>
              <a:t>narzędziu edukacyjnym</a:t>
            </a:r>
            <a:r>
              <a:rPr sz="1800" spc="1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online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Znaczący </a:t>
            </a:r>
            <a:r>
              <a:rPr sz="1800" spc="-10" dirty="0">
                <a:latin typeface="Calibri"/>
                <a:cs typeface="Calibri"/>
              </a:rPr>
              <a:t>pozytywny </a:t>
            </a:r>
            <a:r>
              <a:rPr sz="1800" dirty="0">
                <a:latin typeface="Calibri"/>
                <a:cs typeface="Calibri"/>
              </a:rPr>
              <a:t>wpływ </a:t>
            </a:r>
            <a:r>
              <a:rPr sz="1800" spc="-5" dirty="0">
                <a:latin typeface="Calibri"/>
                <a:cs typeface="Calibri"/>
              </a:rPr>
              <a:t>na liczbę </a:t>
            </a:r>
            <a:r>
              <a:rPr sz="1800" spc="-15" dirty="0">
                <a:latin typeface="Calibri"/>
                <a:cs typeface="Calibri"/>
              </a:rPr>
              <a:t>prac </a:t>
            </a:r>
            <a:r>
              <a:rPr sz="1800" spc="-25" dirty="0">
                <a:latin typeface="Calibri"/>
                <a:cs typeface="Calibri"/>
              </a:rPr>
              <a:t>studentów, </a:t>
            </a:r>
            <a:r>
              <a:rPr sz="1800" spc="-5" dirty="0">
                <a:latin typeface="Calibri"/>
                <a:cs typeface="Calibri"/>
              </a:rPr>
              <a:t>bez </a:t>
            </a:r>
            <a:r>
              <a:rPr sz="1800" spc="-10" dirty="0">
                <a:latin typeface="Calibri"/>
                <a:cs typeface="Calibri"/>
              </a:rPr>
              <a:t>obniżenia </a:t>
            </a:r>
            <a:r>
              <a:rPr sz="1800" spc="-5" dirty="0">
                <a:latin typeface="Calibri"/>
                <a:cs typeface="Calibri"/>
              </a:rPr>
              <a:t>ich </a:t>
            </a:r>
            <a:r>
              <a:rPr sz="1800" spc="-15" dirty="0">
                <a:latin typeface="Calibri"/>
                <a:cs typeface="Calibri"/>
              </a:rPr>
              <a:t>jakości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2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bez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obniżenia </a:t>
            </a:r>
            <a:r>
              <a:rPr sz="1800" spc="-15" dirty="0">
                <a:latin typeface="Calibri"/>
                <a:cs typeface="Calibri"/>
              </a:rPr>
              <a:t>zaangażowania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czasie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87</a:t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7379" y="752711"/>
            <a:ext cx="8075711" cy="2359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34644" y="3879595"/>
            <a:ext cx="7038340" cy="224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Grywalizacja działa </a:t>
            </a:r>
            <a:r>
              <a:rPr sz="1800" spc="-15" dirty="0">
                <a:latin typeface="Calibri"/>
                <a:cs typeface="Calibri"/>
              </a:rPr>
              <a:t>przez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chwilę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Szybki </a:t>
            </a:r>
            <a:r>
              <a:rPr sz="1800" dirty="0">
                <a:latin typeface="Calibri"/>
                <a:cs typeface="Calibri"/>
              </a:rPr>
              <a:t>spadek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efektów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9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latin typeface="Calibri"/>
                <a:cs typeface="Calibri"/>
              </a:rPr>
              <a:t>Początkowa </a:t>
            </a:r>
            <a:r>
              <a:rPr sz="1800" spc="-5" dirty="0">
                <a:latin typeface="Calibri"/>
                <a:cs typeface="Calibri"/>
              </a:rPr>
              <a:t>(motywacja </a:t>
            </a:r>
            <a:r>
              <a:rPr sz="1800" spc="-10" dirty="0">
                <a:latin typeface="Calibri"/>
                <a:cs typeface="Calibri"/>
              </a:rPr>
              <a:t>wewnętrzna) </a:t>
            </a:r>
            <a:r>
              <a:rPr sz="1800" spc="-15" dirty="0">
                <a:latin typeface="Calibri"/>
                <a:cs typeface="Calibri"/>
              </a:rPr>
              <a:t>zostaje </a:t>
            </a:r>
            <a:r>
              <a:rPr sz="1800" spc="-10" dirty="0">
                <a:latin typeface="Calibri"/>
                <a:cs typeface="Calibri"/>
              </a:rPr>
              <a:t>przytłoczona</a:t>
            </a:r>
            <a:r>
              <a:rPr sz="1800" spc="1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motywacjami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„zastępczymi”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Nagrody </a:t>
            </a:r>
            <a:r>
              <a:rPr sz="1800" spc="-10" dirty="0">
                <a:latin typeface="Calibri"/>
                <a:cs typeface="Calibri"/>
              </a:rPr>
              <a:t>stają </a:t>
            </a:r>
            <a:r>
              <a:rPr sz="1800" spc="-5" dirty="0">
                <a:latin typeface="Calibri"/>
                <a:cs typeface="Calibri"/>
              </a:rPr>
              <a:t>się </a:t>
            </a:r>
            <a:r>
              <a:rPr sz="1800" spc="-10" dirty="0">
                <a:latin typeface="Calibri"/>
                <a:cs typeface="Calibri"/>
              </a:rPr>
              <a:t>ważniejsze </a:t>
            </a:r>
            <a:r>
              <a:rPr sz="1800" spc="-5" dirty="0">
                <a:latin typeface="Calibri"/>
                <a:cs typeface="Calibri"/>
              </a:rPr>
              <a:t>niż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aktywność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577" y="398059"/>
            <a:ext cx="7354530" cy="3745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7341" y="4600447"/>
            <a:ext cx="71291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JEDNAK: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Usunięcie mechanizmów grywalizacji </a:t>
            </a:r>
            <a:r>
              <a:rPr sz="1800" spc="-10" dirty="0">
                <a:latin typeface="Calibri"/>
                <a:cs typeface="Calibri"/>
              </a:rPr>
              <a:t>powoduje </a:t>
            </a:r>
            <a:r>
              <a:rPr sz="1800" spc="-5" dirty="0">
                <a:latin typeface="Calibri"/>
                <a:cs typeface="Calibri"/>
              </a:rPr>
              <a:t>zmniejszenie </a:t>
            </a:r>
            <a:r>
              <a:rPr sz="1800" spc="-15" dirty="0">
                <a:latin typeface="Calibri"/>
                <a:cs typeface="Calibri"/>
              </a:rPr>
              <a:t>zaangażowania  </a:t>
            </a:r>
            <a:r>
              <a:rPr sz="1800" dirty="0">
                <a:latin typeface="Calibri"/>
                <a:cs typeface="Calibri"/>
              </a:rPr>
              <a:t>w </a:t>
            </a:r>
            <a:r>
              <a:rPr sz="1800" spc="-15" dirty="0">
                <a:latin typeface="Calibri"/>
                <a:cs typeface="Calibri"/>
              </a:rPr>
              <a:t>korporacyjnym </a:t>
            </a:r>
            <a:r>
              <a:rPr sz="1800" spc="-5" dirty="0">
                <a:latin typeface="Calibri"/>
                <a:cs typeface="Calibri"/>
              </a:rPr>
              <a:t>serwisie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społecznościowym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474065" y="979423"/>
            <a:ext cx="7861300" cy="41954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5600" marR="5080" indent="-342900">
              <a:lnSpc>
                <a:spcPts val="2050"/>
              </a:lnSpc>
              <a:spcBef>
                <a:spcPts val="355"/>
              </a:spcBef>
              <a:buClr>
                <a:srgbClr val="FFCC00"/>
              </a:buClr>
              <a:buSzPct val="89473"/>
              <a:buFont typeface="Wingdings"/>
              <a:buChar char=""/>
              <a:tabLst>
                <a:tab pos="354965" algn="l"/>
                <a:tab pos="355600" algn="l"/>
                <a:tab pos="4748530" algn="l"/>
              </a:tabLst>
            </a:pPr>
            <a:r>
              <a:rPr sz="1900" b="1" spc="-5" dirty="0">
                <a:latin typeface="Arial"/>
                <a:cs typeface="Arial"/>
              </a:rPr>
              <a:t>Grywalizacja,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gryfikacja,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gamifikacja:	</a:t>
            </a:r>
            <a:r>
              <a:rPr sz="1900" spc="-5" dirty="0">
                <a:latin typeface="Arial"/>
                <a:cs typeface="Arial"/>
              </a:rPr>
              <a:t>Wykorzystywanie elementów  </a:t>
            </a:r>
            <a:r>
              <a:rPr sz="1900" spc="-10" dirty="0">
                <a:latin typeface="Arial"/>
                <a:cs typeface="Arial"/>
              </a:rPr>
              <a:t>gier </a:t>
            </a:r>
            <a:r>
              <a:rPr sz="1900" spc="-5" dirty="0">
                <a:latin typeface="Arial"/>
                <a:cs typeface="Arial"/>
              </a:rPr>
              <a:t>(tablice rekordów, </a:t>
            </a:r>
            <a:r>
              <a:rPr sz="1900" spc="-10" dirty="0">
                <a:latin typeface="Arial"/>
                <a:cs typeface="Arial"/>
              </a:rPr>
              <a:t>osiągnięcia, wyzwania) </a:t>
            </a:r>
            <a:r>
              <a:rPr sz="1900" spc="-5" dirty="0">
                <a:latin typeface="Arial"/>
                <a:cs typeface="Arial"/>
              </a:rPr>
              <a:t>i technik </a:t>
            </a:r>
            <a:r>
              <a:rPr sz="1900" spc="-10" dirty="0">
                <a:latin typeface="Arial"/>
                <a:cs typeface="Arial"/>
              </a:rPr>
              <a:t>projektowania  gier </a:t>
            </a:r>
            <a:r>
              <a:rPr sz="1900" spc="-5" dirty="0">
                <a:latin typeface="Arial"/>
                <a:cs typeface="Arial"/>
              </a:rPr>
              <a:t>w sytuacjach niezwiązanych z grą mające na celu </a:t>
            </a:r>
            <a:r>
              <a:rPr sz="1900" spc="-10" dirty="0">
                <a:latin typeface="Arial"/>
                <a:cs typeface="Arial"/>
              </a:rPr>
              <a:t>zwiększenie  </a:t>
            </a:r>
            <a:r>
              <a:rPr sz="1900" spc="-5" dirty="0">
                <a:latin typeface="Arial"/>
                <a:cs typeface="Arial"/>
              </a:rPr>
              <a:t>zaangażowania </a:t>
            </a:r>
            <a:r>
              <a:rPr sz="1900" spc="-10" dirty="0">
                <a:latin typeface="Arial"/>
                <a:cs typeface="Arial"/>
              </a:rPr>
              <a:t>odbiorcy </a:t>
            </a:r>
            <a:r>
              <a:rPr sz="1900" spc="-5" dirty="0">
                <a:latin typeface="Arial"/>
                <a:cs typeface="Arial"/>
              </a:rPr>
              <a:t>i wypłynięcia na jego</a:t>
            </a:r>
            <a:r>
              <a:rPr sz="1900" spc="204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zachowanie.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C00"/>
              </a:buClr>
              <a:buFont typeface="Wingdings"/>
              <a:buChar char=""/>
            </a:pPr>
            <a:endParaRPr sz="2550">
              <a:latin typeface="Arial"/>
              <a:cs typeface="Arial"/>
            </a:endParaRPr>
          </a:p>
          <a:p>
            <a:pPr marL="355600" marR="91440" indent="-342900">
              <a:lnSpc>
                <a:spcPct val="90000"/>
              </a:lnSpc>
              <a:buClr>
                <a:srgbClr val="FFCC00"/>
              </a:buClr>
              <a:buSzPct val="89473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900" spc="-5" dirty="0">
                <a:latin typeface="Arial"/>
                <a:cs typeface="Arial"/>
              </a:rPr>
              <a:t>Technika </a:t>
            </a:r>
            <a:r>
              <a:rPr sz="1900" spc="-10" dirty="0">
                <a:latin typeface="Arial"/>
                <a:cs typeface="Arial"/>
              </a:rPr>
              <a:t>bazuje </a:t>
            </a:r>
            <a:r>
              <a:rPr sz="1900" spc="-5" dirty="0">
                <a:latin typeface="Arial"/>
                <a:cs typeface="Arial"/>
              </a:rPr>
              <a:t>na przyjemności, </a:t>
            </a:r>
            <a:r>
              <a:rPr sz="1900" spc="-10" dirty="0">
                <a:latin typeface="Arial"/>
                <a:cs typeface="Arial"/>
              </a:rPr>
              <a:t>jaka płynie </a:t>
            </a:r>
            <a:r>
              <a:rPr sz="1900" spc="-5" dirty="0">
                <a:latin typeface="Arial"/>
                <a:cs typeface="Arial"/>
              </a:rPr>
              <a:t>z </a:t>
            </a:r>
            <a:r>
              <a:rPr sz="1900" spc="-10" dirty="0">
                <a:latin typeface="Arial"/>
                <a:cs typeface="Arial"/>
              </a:rPr>
              <a:t>pokonywania  </a:t>
            </a:r>
            <a:r>
              <a:rPr sz="1900" spc="-5" dirty="0">
                <a:latin typeface="Arial"/>
                <a:cs typeface="Arial"/>
              </a:rPr>
              <a:t>kolejnych </a:t>
            </a:r>
            <a:r>
              <a:rPr sz="1900" spc="-10" dirty="0">
                <a:latin typeface="Arial"/>
                <a:cs typeface="Arial"/>
              </a:rPr>
              <a:t>osiągalnych wyzwań, rywalizacji, </a:t>
            </a:r>
            <a:r>
              <a:rPr sz="1900" spc="-5" dirty="0">
                <a:latin typeface="Arial"/>
                <a:cs typeface="Arial"/>
              </a:rPr>
              <a:t>współpracy </a:t>
            </a:r>
            <a:r>
              <a:rPr sz="1900" spc="-10" dirty="0">
                <a:latin typeface="Arial"/>
                <a:cs typeface="Arial"/>
              </a:rPr>
              <a:t>itp.  Grywalizacja pozwala </a:t>
            </a:r>
            <a:r>
              <a:rPr sz="1900" spc="-5" dirty="0">
                <a:latin typeface="Arial"/>
                <a:cs typeface="Arial"/>
              </a:rPr>
              <a:t>zaangażować do zajęć, które są zgodne z  </a:t>
            </a:r>
            <a:r>
              <a:rPr sz="1900" spc="-10" dirty="0">
                <a:latin typeface="Arial"/>
                <a:cs typeface="Arial"/>
              </a:rPr>
              <a:t>oczekiwaniami </a:t>
            </a:r>
            <a:r>
              <a:rPr sz="1900" spc="-5" dirty="0">
                <a:latin typeface="Arial"/>
                <a:cs typeface="Arial"/>
              </a:rPr>
              <a:t>autora </a:t>
            </a:r>
            <a:r>
              <a:rPr sz="1900" spc="-10" dirty="0">
                <a:latin typeface="Arial"/>
                <a:cs typeface="Arial"/>
              </a:rPr>
              <a:t>projektu, nawet jeśli </a:t>
            </a:r>
            <a:r>
              <a:rPr sz="1900" spc="-5" dirty="0">
                <a:latin typeface="Arial"/>
                <a:cs typeface="Arial"/>
              </a:rPr>
              <a:t>są </a:t>
            </a:r>
            <a:r>
              <a:rPr sz="1900" spc="-10" dirty="0">
                <a:latin typeface="Arial"/>
                <a:cs typeface="Arial"/>
              </a:rPr>
              <a:t>one uważane </a:t>
            </a:r>
            <a:r>
              <a:rPr sz="1900" spc="-5" dirty="0">
                <a:latin typeface="Arial"/>
                <a:cs typeface="Arial"/>
              </a:rPr>
              <a:t>za nudne  lub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rutynowe.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C00"/>
              </a:buClr>
              <a:buFont typeface="Wingdings"/>
              <a:buChar char=""/>
            </a:pPr>
            <a:endParaRPr sz="2550">
              <a:latin typeface="Arial"/>
              <a:cs typeface="Arial"/>
            </a:endParaRPr>
          </a:p>
          <a:p>
            <a:pPr marL="355600" marR="201930" indent="-342900">
              <a:lnSpc>
                <a:spcPct val="90000"/>
              </a:lnSpc>
              <a:buClr>
                <a:srgbClr val="FFCC00"/>
              </a:buClr>
              <a:buSzPct val="89473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1900" spc="-10" dirty="0">
                <a:latin typeface="Arial"/>
                <a:cs typeface="Arial"/>
              </a:rPr>
              <a:t>Grywalizacja nie jest więc </a:t>
            </a:r>
            <a:r>
              <a:rPr sz="1900" spc="-5" dirty="0">
                <a:latin typeface="Arial"/>
                <a:cs typeface="Arial"/>
              </a:rPr>
              <a:t>wykorzystywaniem technik w grach </a:t>
            </a:r>
            <a:r>
              <a:rPr sz="1900" spc="-10" dirty="0">
                <a:latin typeface="Arial"/>
                <a:cs typeface="Arial"/>
              </a:rPr>
              <a:t>lecz  </a:t>
            </a:r>
            <a:r>
              <a:rPr sz="1900" spc="-5" dirty="0">
                <a:latin typeface="Arial"/>
                <a:cs typeface="Arial"/>
              </a:rPr>
              <a:t>wykorzysywaniem technik typowych dla gier w sytuacjach  </a:t>
            </a:r>
            <a:r>
              <a:rPr sz="1900" spc="-10" dirty="0">
                <a:latin typeface="Arial"/>
                <a:cs typeface="Arial"/>
              </a:rPr>
              <a:t>niezwiązanych </a:t>
            </a:r>
            <a:r>
              <a:rPr sz="1900" spc="-5" dirty="0">
                <a:latin typeface="Arial"/>
                <a:cs typeface="Arial"/>
              </a:rPr>
              <a:t>z grami (np. uczeniu). </a:t>
            </a:r>
            <a:r>
              <a:rPr sz="1900" spc="-10" dirty="0">
                <a:latin typeface="Arial"/>
                <a:cs typeface="Arial"/>
              </a:rPr>
              <a:t>Nie jest </a:t>
            </a:r>
            <a:r>
              <a:rPr sz="1900" spc="-5" dirty="0">
                <a:latin typeface="Arial"/>
                <a:cs typeface="Arial"/>
              </a:rPr>
              <a:t>to także </a:t>
            </a:r>
            <a:r>
              <a:rPr sz="1900" spc="-10" dirty="0">
                <a:latin typeface="Arial"/>
                <a:cs typeface="Arial"/>
              </a:rPr>
              <a:t>używanie gier  </a:t>
            </a:r>
            <a:r>
              <a:rPr sz="1900" spc="-5" dirty="0">
                <a:latin typeface="Arial"/>
                <a:cs typeface="Arial"/>
              </a:rPr>
              <a:t>do promocji firmy (McD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Monopoly).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8894" y="314020"/>
            <a:ext cx="2844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Wprowadzenie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611" y="342900"/>
            <a:ext cx="8683752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9590" y="3619245"/>
            <a:ext cx="779081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9875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latin typeface="Calibri"/>
                <a:cs typeface="Calibri"/>
              </a:rPr>
              <a:t>Kurs </a:t>
            </a:r>
            <a:r>
              <a:rPr sz="1800" spc="-5" dirty="0">
                <a:latin typeface="Calibri"/>
                <a:cs typeface="Calibri"/>
              </a:rPr>
              <a:t>otrzymał </a:t>
            </a:r>
            <a:r>
              <a:rPr sz="1800" spc="-20" dirty="0">
                <a:latin typeface="Calibri"/>
                <a:cs typeface="Calibri"/>
              </a:rPr>
              <a:t>gamifikowany </a:t>
            </a:r>
            <a:r>
              <a:rPr sz="1800" spc="-15" dirty="0">
                <a:latin typeface="Calibri"/>
                <a:cs typeface="Calibri"/>
              </a:rPr>
              <a:t>program </a:t>
            </a:r>
            <a:r>
              <a:rPr sz="1800" spc="-5" dirty="0">
                <a:latin typeface="Calibri"/>
                <a:cs typeface="Calibri"/>
              </a:rPr>
              <a:t>nauczania </a:t>
            </a:r>
            <a:r>
              <a:rPr sz="1800" dirty="0">
                <a:latin typeface="Calibri"/>
                <a:cs typeface="Calibri"/>
              </a:rPr>
              <a:t>z </a:t>
            </a:r>
            <a:r>
              <a:rPr sz="1800" spc="-5" dirty="0">
                <a:latin typeface="Calibri"/>
                <a:cs typeface="Calibri"/>
              </a:rPr>
              <a:t>tabelą </a:t>
            </a:r>
            <a:r>
              <a:rPr sz="1800" spc="-15" dirty="0">
                <a:latin typeface="Calibri"/>
                <a:cs typeface="Calibri"/>
              </a:rPr>
              <a:t>wyników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10" dirty="0">
                <a:latin typeface="Calibri"/>
                <a:cs typeface="Calibri"/>
              </a:rPr>
              <a:t>odznakami,  podczas </a:t>
            </a:r>
            <a:r>
              <a:rPr sz="1800" spc="-5" dirty="0">
                <a:latin typeface="Calibri"/>
                <a:cs typeface="Calibri"/>
              </a:rPr>
              <a:t>gdy </a:t>
            </a:r>
            <a:r>
              <a:rPr sz="1800" dirty="0">
                <a:latin typeface="Calibri"/>
                <a:cs typeface="Calibri"/>
              </a:rPr>
              <a:t>drugi </a:t>
            </a:r>
            <a:r>
              <a:rPr sz="1800" spc="-20" dirty="0">
                <a:latin typeface="Calibri"/>
                <a:cs typeface="Calibri"/>
              </a:rPr>
              <a:t>kurs </a:t>
            </a:r>
            <a:r>
              <a:rPr sz="1800" spc="-5" dirty="0">
                <a:latin typeface="Calibri"/>
                <a:cs typeface="Calibri"/>
              </a:rPr>
              <a:t>otrzymał </a:t>
            </a:r>
            <a:r>
              <a:rPr sz="1800" spc="-10" dirty="0">
                <a:latin typeface="Calibri"/>
                <a:cs typeface="Calibri"/>
              </a:rPr>
              <a:t>ten </a:t>
            </a:r>
            <a:r>
              <a:rPr sz="1800" spc="-5" dirty="0">
                <a:latin typeface="Calibri"/>
                <a:cs typeface="Calibri"/>
              </a:rPr>
              <a:t>sam </a:t>
            </a:r>
            <a:r>
              <a:rPr sz="1800" spc="-15" dirty="0">
                <a:latin typeface="Calibri"/>
                <a:cs typeface="Calibri"/>
              </a:rPr>
              <a:t>program </a:t>
            </a:r>
            <a:r>
              <a:rPr sz="1800" spc="-5" dirty="0">
                <a:latin typeface="Calibri"/>
                <a:cs typeface="Calibri"/>
              </a:rPr>
              <a:t>nauczania bez elementów  </a:t>
            </a:r>
            <a:r>
              <a:rPr sz="1800" spc="-15" dirty="0">
                <a:latin typeface="Calibri"/>
                <a:cs typeface="Calibri"/>
              </a:rPr>
              <a:t>grywalizowanych.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libri"/>
              <a:cs typeface="Calibri"/>
            </a:endParaRPr>
          </a:p>
          <a:p>
            <a:pPr marL="299085" marR="48704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Studenci na </a:t>
            </a:r>
            <a:r>
              <a:rPr sz="1800" spc="-15" dirty="0">
                <a:latin typeface="Calibri"/>
                <a:cs typeface="Calibri"/>
              </a:rPr>
              <a:t>kursie </a:t>
            </a:r>
            <a:r>
              <a:rPr sz="1800" spc="-10" dirty="0">
                <a:latin typeface="Calibri"/>
                <a:cs typeface="Calibri"/>
              </a:rPr>
              <a:t>rywalizacyjnym pokazali </a:t>
            </a:r>
            <a:r>
              <a:rPr sz="1800" spc="-5" dirty="0">
                <a:latin typeface="Calibri"/>
                <a:cs typeface="Calibri"/>
              </a:rPr>
              <a:t>więcej motywacji, </a:t>
            </a:r>
            <a:r>
              <a:rPr sz="1800" spc="-10" dirty="0">
                <a:latin typeface="Calibri"/>
                <a:cs typeface="Calibri"/>
              </a:rPr>
              <a:t>zadowolenia </a:t>
            </a:r>
            <a:r>
              <a:rPr sz="1800" dirty="0">
                <a:latin typeface="Calibri"/>
                <a:cs typeface="Calibri"/>
              </a:rPr>
              <a:t>i  </a:t>
            </a:r>
            <a:r>
              <a:rPr sz="1800" spc="-15" dirty="0">
                <a:latin typeface="Calibri"/>
                <a:cs typeface="Calibri"/>
              </a:rPr>
              <a:t>satysfakcji </a:t>
            </a:r>
            <a:r>
              <a:rPr sz="1800" spc="-5" dirty="0">
                <a:latin typeface="Calibri"/>
                <a:cs typeface="Calibri"/>
              </a:rPr>
              <a:t>niż na </a:t>
            </a:r>
            <a:r>
              <a:rPr sz="1800" spc="-15" dirty="0">
                <a:latin typeface="Calibri"/>
                <a:cs typeface="Calibri"/>
              </a:rPr>
              <a:t>kursie </a:t>
            </a:r>
            <a:r>
              <a:rPr sz="1800" spc="-5" dirty="0">
                <a:latin typeface="Calibri"/>
                <a:cs typeface="Calibri"/>
              </a:rPr>
              <a:t>bez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grywalizacji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latin typeface="Calibri"/>
                <a:cs typeface="Calibri"/>
              </a:rPr>
              <a:t>Wpływ </a:t>
            </a:r>
            <a:r>
              <a:rPr sz="1800" spc="-5" dirty="0">
                <a:latin typeface="Calibri"/>
                <a:cs typeface="Calibri"/>
              </a:rPr>
              <a:t>na </a:t>
            </a:r>
            <a:r>
              <a:rPr sz="1800" spc="-15" dirty="0">
                <a:latin typeface="Calibri"/>
                <a:cs typeface="Calibri"/>
              </a:rPr>
              <a:t>końcowy </a:t>
            </a:r>
            <a:r>
              <a:rPr sz="1800" dirty="0">
                <a:latin typeface="Calibri"/>
                <a:cs typeface="Calibri"/>
              </a:rPr>
              <a:t>wynik </a:t>
            </a:r>
            <a:r>
              <a:rPr sz="1800" spc="-5" dirty="0">
                <a:latin typeface="Calibri"/>
                <a:cs typeface="Calibri"/>
              </a:rPr>
              <a:t>egzaminu </a:t>
            </a:r>
            <a:r>
              <a:rPr sz="1800" spc="-10" dirty="0">
                <a:latin typeface="Calibri"/>
                <a:cs typeface="Calibri"/>
              </a:rPr>
              <a:t>zależał </a:t>
            </a:r>
            <a:r>
              <a:rPr sz="1800" spc="-5" dirty="0">
                <a:latin typeface="Calibri"/>
                <a:cs typeface="Calibri"/>
              </a:rPr>
              <a:t>od </a:t>
            </a:r>
            <a:r>
              <a:rPr sz="1800" spc="-10" dirty="0">
                <a:latin typeface="Calibri"/>
                <a:cs typeface="Calibri"/>
              </a:rPr>
              <a:t>poziomu </a:t>
            </a:r>
            <a:r>
              <a:rPr sz="1800" spc="-5" dirty="0">
                <a:latin typeface="Calibri"/>
                <a:cs typeface="Calibri"/>
              </a:rPr>
              <a:t>motywacji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wewnętrznej.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Studenci </a:t>
            </a:r>
            <a:r>
              <a:rPr sz="1800" spc="-10" dirty="0">
                <a:latin typeface="Calibri"/>
                <a:cs typeface="Calibri"/>
              </a:rPr>
              <a:t>powiązani </a:t>
            </a:r>
            <a:r>
              <a:rPr sz="1800" dirty="0">
                <a:latin typeface="Calibri"/>
                <a:cs typeface="Calibri"/>
              </a:rPr>
              <a:t>z </a:t>
            </a:r>
            <a:r>
              <a:rPr sz="1800" spc="-10" dirty="0">
                <a:latin typeface="Calibri"/>
                <a:cs typeface="Calibri"/>
              </a:rPr>
              <a:t>grywalizacją </a:t>
            </a:r>
            <a:r>
              <a:rPr sz="1800" spc="-5" dirty="0">
                <a:latin typeface="Calibri"/>
                <a:cs typeface="Calibri"/>
              </a:rPr>
              <a:t>mieli </a:t>
            </a:r>
            <a:r>
              <a:rPr sz="1800" spc="-20" dirty="0">
                <a:latin typeface="Calibri"/>
                <a:cs typeface="Calibri"/>
              </a:rPr>
              <a:t>gorsze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wyniki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79520" y="2924555"/>
            <a:ext cx="1440180" cy="433070"/>
          </a:xfrm>
          <a:custGeom>
            <a:avLst/>
            <a:gdLst/>
            <a:ahLst/>
            <a:cxnLst/>
            <a:rect l="l" t="t" r="r" b="b"/>
            <a:pathLst>
              <a:path w="1440179" h="433070">
                <a:moveTo>
                  <a:pt x="0" y="432815"/>
                </a:moveTo>
                <a:lnTo>
                  <a:pt x="1440179" y="432815"/>
                </a:lnTo>
                <a:lnTo>
                  <a:pt x="1440179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90</a:t>
            </a:fld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4388" y="313329"/>
            <a:ext cx="5882335" cy="3123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75917" y="4038345"/>
            <a:ext cx="612965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9050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Badania sugerują, </a:t>
            </a:r>
            <a:r>
              <a:rPr sz="1800" spc="-20" dirty="0">
                <a:latin typeface="Calibri"/>
                <a:cs typeface="Calibri"/>
              </a:rPr>
              <a:t>że </a:t>
            </a:r>
            <a:r>
              <a:rPr sz="1800" spc="-25" dirty="0">
                <a:latin typeface="Calibri"/>
                <a:cs typeface="Calibri"/>
              </a:rPr>
              <a:t>punkty, </a:t>
            </a:r>
            <a:r>
              <a:rPr sz="1800" spc="-15" dirty="0">
                <a:latin typeface="Calibri"/>
                <a:cs typeface="Calibri"/>
              </a:rPr>
              <a:t>poziomy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5" dirty="0">
                <a:latin typeface="Calibri"/>
                <a:cs typeface="Calibri"/>
              </a:rPr>
              <a:t>tabele </a:t>
            </a:r>
            <a:r>
              <a:rPr sz="1800" spc="-15" dirty="0">
                <a:latin typeface="Calibri"/>
                <a:cs typeface="Calibri"/>
              </a:rPr>
              <a:t>wyników </a:t>
            </a:r>
            <a:r>
              <a:rPr sz="1800" spc="-5" dirty="0">
                <a:latin typeface="Calibri"/>
                <a:cs typeface="Calibri"/>
              </a:rPr>
              <a:t>same  </a:t>
            </a:r>
            <a:r>
              <a:rPr sz="1800" dirty="0">
                <a:latin typeface="Calibri"/>
                <a:cs typeface="Calibri"/>
              </a:rPr>
              <a:t>w </a:t>
            </a:r>
            <a:r>
              <a:rPr sz="1800" spc="-5" dirty="0">
                <a:latin typeface="Calibri"/>
                <a:cs typeface="Calibri"/>
              </a:rPr>
              <a:t>sobie nie </a:t>
            </a:r>
            <a:r>
              <a:rPr sz="1800" spc="-10" dirty="0">
                <a:latin typeface="Calibri"/>
                <a:cs typeface="Calibri"/>
              </a:rPr>
              <a:t>stanowią </a:t>
            </a:r>
            <a:r>
              <a:rPr sz="1800" dirty="0">
                <a:latin typeface="Calibri"/>
                <a:cs typeface="Calibri"/>
              </a:rPr>
              <a:t>ani </a:t>
            </a:r>
            <a:r>
              <a:rPr sz="1800" spc="-5" dirty="0">
                <a:latin typeface="Calibri"/>
                <a:cs typeface="Calibri"/>
              </a:rPr>
              <a:t>nie </a:t>
            </a:r>
            <a:r>
              <a:rPr sz="1800" dirty="0">
                <a:latin typeface="Calibri"/>
                <a:cs typeface="Calibri"/>
              </a:rPr>
              <a:t>łamią </a:t>
            </a:r>
            <a:r>
              <a:rPr sz="1800" spc="-5" dirty="0">
                <a:latin typeface="Calibri"/>
                <a:cs typeface="Calibri"/>
              </a:rPr>
              <a:t>wewnętrznej motywacji  </a:t>
            </a:r>
            <a:r>
              <a:rPr sz="1800" spc="-25" dirty="0">
                <a:latin typeface="Calibri"/>
                <a:cs typeface="Calibri"/>
              </a:rPr>
              <a:t>użytkowników.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Przyjmuje się, </a:t>
            </a:r>
            <a:r>
              <a:rPr sz="1800" spc="-20" dirty="0">
                <a:latin typeface="Calibri"/>
                <a:cs typeface="Calibri"/>
              </a:rPr>
              <a:t>że </a:t>
            </a:r>
            <a:r>
              <a:rPr sz="1800" spc="-5" dirty="0">
                <a:latin typeface="Calibri"/>
                <a:cs typeface="Calibri"/>
              </a:rPr>
              <a:t>działają one </a:t>
            </a:r>
            <a:r>
              <a:rPr sz="1800" b="1" spc="-5" dirty="0">
                <a:latin typeface="Calibri"/>
                <a:cs typeface="Calibri"/>
              </a:rPr>
              <a:t>jak wskaźniki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postępu</a:t>
            </a:r>
            <a:r>
              <a:rPr sz="1800" spc="-10" dirty="0"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zapewniające kierowanie </a:t>
            </a:r>
            <a:r>
              <a:rPr sz="1800" spc="-5" dirty="0">
                <a:latin typeface="Calibri"/>
                <a:cs typeface="Calibri"/>
              </a:rPr>
              <a:t>działaniami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10" dirty="0">
                <a:latin typeface="Calibri"/>
                <a:cs typeface="Calibri"/>
              </a:rPr>
              <a:t>zwiększanie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wydajności.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92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258267" y="778205"/>
            <a:ext cx="8687435" cy="514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Dominguez </a:t>
            </a:r>
            <a:r>
              <a:rPr sz="2400" dirty="0">
                <a:latin typeface="Calibri"/>
                <a:cs typeface="Calibri"/>
              </a:rPr>
              <a:t>i in. </a:t>
            </a:r>
            <a:r>
              <a:rPr sz="2400" spc="-10" dirty="0">
                <a:latin typeface="Calibri"/>
                <a:cs typeface="Calibri"/>
              </a:rPr>
              <a:t>(2013): </a:t>
            </a:r>
            <a:r>
              <a:rPr sz="2400" spc="-15" dirty="0">
                <a:latin typeface="Calibri"/>
                <a:cs typeface="Calibri"/>
              </a:rPr>
              <a:t>pozytywny </a:t>
            </a:r>
            <a:r>
              <a:rPr sz="2400" dirty="0">
                <a:latin typeface="Calibri"/>
                <a:cs typeface="Calibri"/>
              </a:rPr>
              <a:t>wpływ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zadania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praktyczne,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możliwe negatywne przy </a:t>
            </a:r>
            <a:r>
              <a:rPr sz="2400" spc="-15" dirty="0">
                <a:latin typeface="Calibri"/>
                <a:cs typeface="Calibri"/>
              </a:rPr>
              <a:t>pisemnych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zadaniach</a:t>
            </a:r>
            <a:endParaRPr sz="2400">
              <a:latin typeface="Calibri"/>
              <a:cs typeface="Calibri"/>
            </a:endParaRPr>
          </a:p>
          <a:p>
            <a:pPr marL="12700" marR="2240915">
              <a:lnSpc>
                <a:spcPts val="5760"/>
              </a:lnSpc>
              <a:spcBef>
                <a:spcPts val="670"/>
              </a:spcBef>
            </a:pPr>
            <a:r>
              <a:rPr sz="2400" spc="-10" dirty="0">
                <a:latin typeface="Calibri"/>
                <a:cs typeface="Calibri"/>
              </a:rPr>
              <a:t>Hakulinen </a:t>
            </a:r>
            <a:r>
              <a:rPr sz="2400" dirty="0">
                <a:latin typeface="Calibri"/>
                <a:cs typeface="Calibri"/>
              </a:rPr>
              <a:t>i in. </a:t>
            </a:r>
            <a:r>
              <a:rPr sz="2400" spc="-5" dirty="0">
                <a:latin typeface="Calibri"/>
                <a:cs typeface="Calibri"/>
              </a:rPr>
              <a:t>(2013): </a:t>
            </a:r>
            <a:r>
              <a:rPr sz="2400" dirty="0">
                <a:latin typeface="Calibri"/>
                <a:cs typeface="Calibri"/>
              </a:rPr>
              <a:t>wyniki </a:t>
            </a:r>
            <a:r>
              <a:rPr sz="2400" spc="-15" dirty="0">
                <a:latin typeface="Calibri"/>
                <a:cs typeface="Calibri"/>
              </a:rPr>
              <a:t>zależą </a:t>
            </a:r>
            <a:r>
              <a:rPr sz="2400" spc="-5" dirty="0">
                <a:latin typeface="Calibri"/>
                <a:cs typeface="Calibri"/>
              </a:rPr>
              <a:t>od </a:t>
            </a:r>
            <a:r>
              <a:rPr sz="2400" dirty="0">
                <a:latin typeface="Calibri"/>
                <a:cs typeface="Calibri"/>
              </a:rPr>
              <a:t>typu </a:t>
            </a:r>
            <a:r>
              <a:rPr sz="2400" spc="-5" dirty="0">
                <a:latin typeface="Calibri"/>
                <a:cs typeface="Calibri"/>
              </a:rPr>
              <a:t>odznaki  </a:t>
            </a:r>
            <a:r>
              <a:rPr sz="2400" spc="-15" dirty="0">
                <a:latin typeface="Calibri"/>
                <a:cs typeface="Calibri"/>
              </a:rPr>
              <a:t>Denny </a:t>
            </a:r>
            <a:r>
              <a:rPr sz="2400" spc="-5" dirty="0">
                <a:latin typeface="Calibri"/>
                <a:cs typeface="Calibri"/>
              </a:rPr>
              <a:t>(2013): </a:t>
            </a:r>
            <a:r>
              <a:rPr sz="2400" spc="-20" dirty="0">
                <a:latin typeface="Calibri"/>
                <a:cs typeface="Calibri"/>
              </a:rPr>
              <a:t>Pozytywny </a:t>
            </a:r>
            <a:r>
              <a:rPr sz="2400" dirty="0">
                <a:latin typeface="Calibri"/>
                <a:cs typeface="Calibri"/>
              </a:rPr>
              <a:t>wpływ liczbę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zgłoszeń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Hamari (2013): Dla </a:t>
            </a:r>
            <a:r>
              <a:rPr sz="2400" spc="-35" dirty="0">
                <a:latin typeface="Calibri"/>
                <a:cs typeface="Calibri"/>
              </a:rPr>
              <a:t>użytkowników, </a:t>
            </a:r>
            <a:r>
              <a:rPr sz="2400" spc="-15" dirty="0">
                <a:latin typeface="Calibri"/>
                <a:cs typeface="Calibri"/>
              </a:rPr>
              <a:t>którzy </a:t>
            </a:r>
            <a:r>
              <a:rPr sz="2400" dirty="0">
                <a:latin typeface="Calibri"/>
                <a:cs typeface="Calibri"/>
              </a:rPr>
              <a:t>mają </a:t>
            </a:r>
            <a:r>
              <a:rPr sz="2400" spc="-15" dirty="0">
                <a:latin typeface="Calibri"/>
                <a:cs typeface="Calibri"/>
              </a:rPr>
              <a:t>większe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zaangażowanie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odznaki </a:t>
            </a:r>
            <a:r>
              <a:rPr sz="2400" spc="-20" dirty="0">
                <a:latin typeface="Calibri"/>
                <a:cs typeface="Calibri"/>
              </a:rPr>
              <a:t>dodatkowo </a:t>
            </a:r>
            <a:r>
              <a:rPr sz="2400" spc="-15" dirty="0">
                <a:latin typeface="Calibri"/>
                <a:cs typeface="Calibri"/>
              </a:rPr>
              <a:t>zwiększały</a:t>
            </a:r>
            <a:r>
              <a:rPr sz="2400" spc="-5" dirty="0">
                <a:latin typeface="Calibri"/>
                <a:cs typeface="Calibri"/>
              </a:rPr>
              <a:t> aktywność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Hamari (2014): </a:t>
            </a:r>
            <a:r>
              <a:rPr sz="2400" spc="-20" dirty="0">
                <a:latin typeface="Calibri"/>
                <a:cs typeface="Calibri"/>
              </a:rPr>
              <a:t>Ogólny </a:t>
            </a:r>
            <a:r>
              <a:rPr sz="2400" spc="-15" dirty="0">
                <a:latin typeface="Calibri"/>
                <a:cs typeface="Calibri"/>
              </a:rPr>
              <a:t>pozytywny </a:t>
            </a:r>
            <a:r>
              <a:rPr sz="2400" spc="-20" dirty="0">
                <a:latin typeface="Calibri"/>
                <a:cs typeface="Calibri"/>
              </a:rPr>
              <a:t>efekt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odznak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Fitz-Walter </a:t>
            </a:r>
            <a:r>
              <a:rPr sz="2400" dirty="0">
                <a:latin typeface="Calibri"/>
                <a:cs typeface="Calibri"/>
              </a:rPr>
              <a:t>i in. </a:t>
            </a:r>
            <a:r>
              <a:rPr sz="2400" spc="-5" dirty="0">
                <a:latin typeface="Calibri"/>
                <a:cs typeface="Calibri"/>
              </a:rPr>
              <a:t>(2011) </a:t>
            </a:r>
            <a:r>
              <a:rPr sz="2400" dirty="0">
                <a:latin typeface="Calibri"/>
                <a:cs typeface="Calibri"/>
              </a:rPr>
              <a:t>i </a:t>
            </a:r>
            <a:r>
              <a:rPr sz="2400" spc="-10" dirty="0">
                <a:latin typeface="Calibri"/>
                <a:cs typeface="Calibri"/>
              </a:rPr>
              <a:t>Montola </a:t>
            </a:r>
            <a:r>
              <a:rPr sz="2400" dirty="0">
                <a:latin typeface="Calibri"/>
                <a:cs typeface="Calibri"/>
              </a:rPr>
              <a:t>i in. </a:t>
            </a:r>
            <a:r>
              <a:rPr sz="2400" spc="-5" dirty="0">
                <a:latin typeface="Calibri"/>
                <a:cs typeface="Calibri"/>
              </a:rPr>
              <a:t>(2009) </a:t>
            </a:r>
            <a:r>
              <a:rPr sz="2400" spc="-15" dirty="0">
                <a:latin typeface="Calibri"/>
                <a:cs typeface="Calibri"/>
              </a:rPr>
              <a:t>zarówno </a:t>
            </a:r>
            <a:r>
              <a:rPr sz="2400" spc="-5" dirty="0">
                <a:latin typeface="Calibri"/>
                <a:cs typeface="Calibri"/>
              </a:rPr>
              <a:t>pozytywne,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jak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 </a:t>
            </a:r>
            <a:r>
              <a:rPr sz="2400" spc="-10" dirty="0">
                <a:latin typeface="Calibri"/>
                <a:cs typeface="Calibri"/>
              </a:rPr>
              <a:t>negatywne</a:t>
            </a:r>
            <a:r>
              <a:rPr sz="2400" spc="-15" dirty="0">
                <a:latin typeface="Calibri"/>
                <a:cs typeface="Calibri"/>
              </a:rPr>
              <a:t> konsekwencje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6100" y="181102"/>
            <a:ext cx="5387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Badges </a:t>
            </a:r>
            <a:r>
              <a:rPr spc="-5" dirty="0"/>
              <a:t>&amp; </a:t>
            </a:r>
            <a:r>
              <a:rPr spc="-10" dirty="0"/>
              <a:t>user engagement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0647" y="691895"/>
            <a:ext cx="5701012" cy="4975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6100" y="181102"/>
            <a:ext cx="5387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Badges </a:t>
            </a:r>
            <a:r>
              <a:rPr spc="-5" dirty="0"/>
              <a:t>&amp; </a:t>
            </a:r>
            <a:r>
              <a:rPr spc="-10" dirty="0"/>
              <a:t>user engagement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739" y="6103430"/>
            <a:ext cx="8830945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2405">
              <a:lnSpc>
                <a:spcPts val="2160"/>
              </a:lnSpc>
            </a:pPr>
            <a:r>
              <a:rPr sz="1800" spc="-5" dirty="0">
                <a:latin typeface="Arial"/>
                <a:cs typeface="Arial"/>
              </a:rPr>
              <a:t>Hamari, </a:t>
            </a:r>
            <a:r>
              <a:rPr sz="1800" dirty="0">
                <a:latin typeface="Arial"/>
                <a:cs typeface="Arial"/>
              </a:rPr>
              <a:t>J. </a:t>
            </a:r>
            <a:r>
              <a:rPr sz="1800" spc="-5" dirty="0">
                <a:latin typeface="Arial"/>
                <a:cs typeface="Arial"/>
              </a:rPr>
              <a:t>(2017). Do badges increase user activity?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field experiment on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effects 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gamification. Computers in human </a:t>
            </a:r>
            <a:r>
              <a:rPr sz="1800" spc="-15" dirty="0">
                <a:latin typeface="Arial"/>
                <a:cs typeface="Arial"/>
              </a:rPr>
              <a:t>behavior, </a:t>
            </a:r>
            <a:r>
              <a:rPr sz="1800" spc="-5" dirty="0">
                <a:latin typeface="Arial"/>
                <a:cs typeface="Arial"/>
              </a:rPr>
              <a:t>71,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469-478.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6100" y="181102"/>
            <a:ext cx="5387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Badges </a:t>
            </a:r>
            <a:r>
              <a:rPr spc="-5" dirty="0"/>
              <a:t>&amp; </a:t>
            </a:r>
            <a:r>
              <a:rPr spc="-10" dirty="0"/>
              <a:t>user engagement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866" y="5106670"/>
            <a:ext cx="840232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Po </a:t>
            </a:r>
            <a:r>
              <a:rPr sz="1400" spc="-5" dirty="0">
                <a:latin typeface="Arial"/>
                <a:cs typeface="Arial"/>
              </a:rPr>
              <a:t>wdrożeniu monitorowano grupę </a:t>
            </a:r>
            <a:r>
              <a:rPr sz="1400" dirty="0">
                <a:latin typeface="Arial"/>
                <a:cs typeface="Arial"/>
              </a:rPr>
              <a:t>z </a:t>
            </a:r>
            <a:r>
              <a:rPr sz="1400" spc="-5" dirty="0">
                <a:latin typeface="Arial"/>
                <a:cs typeface="Arial"/>
              </a:rPr>
              <a:t>gamifikacją </a:t>
            </a:r>
            <a:r>
              <a:rPr sz="1400" dirty="0">
                <a:latin typeface="Arial"/>
                <a:cs typeface="Arial"/>
              </a:rPr>
              <a:t>(N = </a:t>
            </a:r>
            <a:r>
              <a:rPr sz="1400" spc="-5" dirty="0">
                <a:latin typeface="Arial"/>
                <a:cs typeface="Arial"/>
              </a:rPr>
              <a:t>1579) przez 12 </a:t>
            </a:r>
            <a:r>
              <a:rPr sz="1400" spc="-20" dirty="0">
                <a:latin typeface="Arial"/>
                <a:cs typeface="Arial"/>
              </a:rPr>
              <a:t>miesiacy. </a:t>
            </a:r>
            <a:r>
              <a:rPr sz="1400" spc="-5" dirty="0">
                <a:latin typeface="Arial"/>
                <a:cs typeface="Arial"/>
              </a:rPr>
              <a:t>Użytkownicy </a:t>
            </a:r>
            <a:r>
              <a:rPr sz="140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warunkach  gamifikacji </a:t>
            </a:r>
            <a:r>
              <a:rPr sz="1400" spc="-10" dirty="0">
                <a:latin typeface="Arial"/>
                <a:cs typeface="Arial"/>
              </a:rPr>
              <a:t>byli </a:t>
            </a:r>
            <a:r>
              <a:rPr sz="1400" spc="-5" dirty="0">
                <a:latin typeface="Arial"/>
                <a:cs typeface="Arial"/>
              </a:rPr>
              <a:t>znacznie bardziej skłonni do publikowania ofert </a:t>
            </a:r>
            <a:r>
              <a:rPr sz="1400" spc="-10" dirty="0">
                <a:latin typeface="Arial"/>
                <a:cs typeface="Arial"/>
              </a:rPr>
              <a:t>handlowych, </a:t>
            </a:r>
            <a:r>
              <a:rPr sz="1400" spc="-5" dirty="0">
                <a:latin typeface="Arial"/>
                <a:cs typeface="Arial"/>
              </a:rPr>
              <a:t>przeprowadzania transakcji,  komentowania propozycji </a:t>
            </a:r>
            <a:r>
              <a:rPr sz="1400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zazwyczaj korzystają </a:t>
            </a:r>
            <a:r>
              <a:rPr sz="1400" dirty="0">
                <a:latin typeface="Arial"/>
                <a:cs typeface="Arial"/>
              </a:rPr>
              <a:t>z </a:t>
            </a:r>
            <a:r>
              <a:rPr sz="1400" spc="-5" dirty="0">
                <a:latin typeface="Arial"/>
                <a:cs typeface="Arial"/>
              </a:rPr>
              <a:t>usługi </a:t>
            </a:r>
            <a:r>
              <a:rPr sz="140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bardziej </a:t>
            </a:r>
            <a:r>
              <a:rPr sz="1400" spc="-10" dirty="0">
                <a:latin typeface="Arial"/>
                <a:cs typeface="Arial"/>
              </a:rPr>
              <a:t>aktywny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sposób.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8048" y="926591"/>
            <a:ext cx="5161788" cy="392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4739" y="6103430"/>
            <a:ext cx="8830945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2405">
              <a:lnSpc>
                <a:spcPts val="2160"/>
              </a:lnSpc>
            </a:pPr>
            <a:r>
              <a:rPr sz="1800" spc="-5" dirty="0">
                <a:latin typeface="Arial"/>
                <a:cs typeface="Arial"/>
              </a:rPr>
              <a:t>Hamari, </a:t>
            </a:r>
            <a:r>
              <a:rPr sz="1800" dirty="0">
                <a:latin typeface="Arial"/>
                <a:cs typeface="Arial"/>
              </a:rPr>
              <a:t>J. </a:t>
            </a:r>
            <a:r>
              <a:rPr sz="1800" spc="-5" dirty="0">
                <a:latin typeface="Arial"/>
                <a:cs typeface="Arial"/>
              </a:rPr>
              <a:t>(2017). Do badges increase user activity?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field experiment on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effects 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gamification. Computers in human </a:t>
            </a:r>
            <a:r>
              <a:rPr sz="1800" spc="-15" dirty="0">
                <a:latin typeface="Arial"/>
                <a:cs typeface="Arial"/>
              </a:rPr>
              <a:t>behavior, </a:t>
            </a:r>
            <a:r>
              <a:rPr sz="1800" spc="-5" dirty="0">
                <a:latin typeface="Arial"/>
                <a:cs typeface="Arial"/>
              </a:rPr>
              <a:t>71,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469-478.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95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493268" y="778205"/>
            <a:ext cx="8006715" cy="551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20" dirty="0">
                <a:latin typeface="Calibri"/>
                <a:cs typeface="Calibri"/>
              </a:rPr>
              <a:t>Użytkowników </a:t>
            </a:r>
            <a:r>
              <a:rPr sz="2400" spc="-10" dirty="0">
                <a:latin typeface="Calibri"/>
                <a:cs typeface="Calibri"/>
              </a:rPr>
              <a:t>intrygują </a:t>
            </a:r>
            <a:r>
              <a:rPr sz="2400" spc="-5" dirty="0">
                <a:latin typeface="Calibri"/>
                <a:cs typeface="Calibri"/>
              </a:rPr>
              <a:t>elementy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nowości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469900" marR="1740535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Intuicyjnie grywalizacja wydaje się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interesująca  </a:t>
            </a:r>
            <a:r>
              <a:rPr sz="2400" dirty="0">
                <a:latin typeface="Calibri"/>
                <a:cs typeface="Calibri"/>
              </a:rPr>
              <a:t>w </a:t>
            </a:r>
            <a:r>
              <a:rPr sz="2400" spc="-10" dirty="0">
                <a:latin typeface="Calibri"/>
                <a:cs typeface="Calibri"/>
              </a:rPr>
              <a:t>krótkim okresie </a:t>
            </a:r>
            <a:r>
              <a:rPr sz="2400" spc="-5" dirty="0">
                <a:latin typeface="Calibri"/>
                <a:cs typeface="Calibri"/>
              </a:rPr>
              <a:t>po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wprowadzeniu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Użytkownicy </a:t>
            </a:r>
            <a:r>
              <a:rPr sz="2400" spc="-5" dirty="0">
                <a:latin typeface="Calibri"/>
                <a:cs typeface="Calibri"/>
              </a:rPr>
              <a:t>są </a:t>
            </a:r>
            <a:r>
              <a:rPr sz="2400" spc="-10" dirty="0">
                <a:latin typeface="Calibri"/>
                <a:cs typeface="Calibri"/>
              </a:rPr>
              <a:t>ciekawi </a:t>
            </a:r>
            <a:r>
              <a:rPr sz="2400" spc="-25" dirty="0">
                <a:latin typeface="Calibri"/>
                <a:cs typeface="Calibri"/>
              </a:rPr>
              <a:t>kolejnych </a:t>
            </a:r>
            <a:r>
              <a:rPr sz="2400" spc="-40" dirty="0">
                <a:latin typeface="Calibri"/>
                <a:cs typeface="Calibri"/>
              </a:rPr>
              <a:t>etapów, </a:t>
            </a:r>
            <a:r>
              <a:rPr sz="2400" spc="-5" dirty="0">
                <a:latin typeface="Calibri"/>
                <a:cs typeface="Calibri"/>
              </a:rPr>
              <a:t>będą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odkrywać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elementy</a:t>
            </a:r>
            <a:r>
              <a:rPr sz="2400" spc="-15" dirty="0">
                <a:latin typeface="Calibri"/>
                <a:cs typeface="Calibri"/>
              </a:rPr>
              <a:t> gamifikowane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Powoduje to </a:t>
            </a:r>
            <a:r>
              <a:rPr sz="2400" spc="-20" dirty="0">
                <a:latin typeface="Calibri"/>
                <a:cs typeface="Calibri"/>
              </a:rPr>
              <a:t>wzrost </a:t>
            </a:r>
            <a:r>
              <a:rPr sz="2400" spc="-10" dirty="0">
                <a:latin typeface="Calibri"/>
                <a:cs typeface="Calibri"/>
              </a:rPr>
              <a:t>tymczasowego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użytkowania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Jednak </a:t>
            </a:r>
            <a:r>
              <a:rPr sz="2400" spc="-10" dirty="0">
                <a:latin typeface="Calibri"/>
                <a:cs typeface="Calibri"/>
              </a:rPr>
              <a:t>następuje </a:t>
            </a:r>
            <a:r>
              <a:rPr sz="2400" spc="-5" dirty="0">
                <a:latin typeface="Calibri"/>
                <a:cs typeface="Calibri"/>
              </a:rPr>
              <a:t>spadek </a:t>
            </a:r>
            <a:r>
              <a:rPr sz="2400" spc="-15" dirty="0">
                <a:latin typeface="Calibri"/>
                <a:cs typeface="Calibri"/>
              </a:rPr>
              <a:t>postrzeganie </a:t>
            </a:r>
            <a:r>
              <a:rPr sz="2400" spc="-10" dirty="0">
                <a:latin typeface="Calibri"/>
                <a:cs typeface="Calibri"/>
              </a:rPr>
              <a:t>przydatności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zadowolenia </a:t>
            </a:r>
            <a:r>
              <a:rPr sz="2400" spc="-15" dirty="0">
                <a:latin typeface="Calibri"/>
                <a:cs typeface="Calibri"/>
              </a:rPr>
              <a:t>wraz </a:t>
            </a:r>
            <a:r>
              <a:rPr sz="2400" dirty="0">
                <a:latin typeface="Calibri"/>
                <a:cs typeface="Calibri"/>
              </a:rPr>
              <a:t>z </a:t>
            </a:r>
            <a:r>
              <a:rPr sz="2400" spc="-5" dirty="0">
                <a:latin typeface="Calibri"/>
                <a:cs typeface="Calibri"/>
              </a:rPr>
              <a:t>upływem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czasu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35" dirty="0">
                <a:latin typeface="Calibri"/>
                <a:cs typeface="Calibri"/>
              </a:rPr>
              <a:t>Zmiany, </a:t>
            </a:r>
            <a:r>
              <a:rPr sz="2400" spc="-5" dirty="0">
                <a:latin typeface="Calibri"/>
                <a:cs typeface="Calibri"/>
              </a:rPr>
              <a:t>aktualizacje, </a:t>
            </a:r>
            <a:r>
              <a:rPr sz="2400" spc="-15" dirty="0">
                <a:latin typeface="Calibri"/>
                <a:cs typeface="Calibri"/>
              </a:rPr>
              <a:t>nowe komponenty zwiększają </a:t>
            </a:r>
            <a:r>
              <a:rPr sz="2400" spc="-10" dirty="0">
                <a:latin typeface="Calibri"/>
                <a:cs typeface="Calibri"/>
              </a:rPr>
              <a:t>czas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życia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strategii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1464" y="247345"/>
            <a:ext cx="4895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Rola elementów</a:t>
            </a:r>
            <a:r>
              <a:rPr spc="-60" dirty="0"/>
              <a:t> </a:t>
            </a:r>
            <a:r>
              <a:rPr spc="-10" dirty="0"/>
              <a:t>nowości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96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86639" y="5535879"/>
            <a:ext cx="866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Böckle, </a:t>
            </a:r>
            <a:r>
              <a:rPr sz="1800" dirty="0">
                <a:latin typeface="Calibri"/>
                <a:cs typeface="Calibri"/>
              </a:rPr>
              <a:t>M., </a:t>
            </a:r>
            <a:r>
              <a:rPr sz="1800" spc="-10" dirty="0">
                <a:latin typeface="Calibri"/>
                <a:cs typeface="Calibri"/>
              </a:rPr>
              <a:t>Novak, J.,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5" dirty="0">
                <a:latin typeface="Calibri"/>
                <a:cs typeface="Calibri"/>
              </a:rPr>
              <a:t>Bick, </a:t>
            </a:r>
            <a:r>
              <a:rPr sz="1800" dirty="0">
                <a:latin typeface="Calibri"/>
                <a:cs typeface="Calibri"/>
              </a:rPr>
              <a:t>M. </a:t>
            </a:r>
            <a:r>
              <a:rPr sz="1800" spc="-5" dirty="0">
                <a:latin typeface="Calibri"/>
                <a:cs typeface="Calibri"/>
              </a:rPr>
              <a:t>(2017). </a:t>
            </a:r>
            <a:r>
              <a:rPr sz="1800" spc="-35" dirty="0">
                <a:latin typeface="Calibri"/>
                <a:cs typeface="Calibri"/>
              </a:rPr>
              <a:t>Towards </a:t>
            </a:r>
            <a:r>
              <a:rPr sz="1800" spc="-5" dirty="0">
                <a:latin typeface="Calibri"/>
                <a:cs typeface="Calibri"/>
              </a:rPr>
              <a:t>adaptive </a:t>
            </a:r>
            <a:r>
              <a:rPr sz="1800" spc="-10" dirty="0">
                <a:latin typeface="Calibri"/>
                <a:cs typeface="Calibri"/>
              </a:rPr>
              <a:t>gamification: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synthesis of</a:t>
            </a:r>
            <a:r>
              <a:rPr sz="1800" spc="1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developments.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317" y="894079"/>
            <a:ext cx="8343265" cy="3921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Purpose of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Adaptivity</a:t>
            </a:r>
            <a:endParaRPr sz="1600">
              <a:latin typeface="Times New Roman"/>
              <a:cs typeface="Times New Roman"/>
            </a:endParaRPr>
          </a:p>
          <a:p>
            <a:pPr marL="12700" marR="53594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Cheng and </a:t>
            </a:r>
            <a:r>
              <a:rPr sz="1600" spc="-25" dirty="0">
                <a:latin typeface="Times New Roman"/>
                <a:cs typeface="Times New Roman"/>
              </a:rPr>
              <a:t>Vassileva </a:t>
            </a:r>
            <a:r>
              <a:rPr sz="1600" spc="-5" dirty="0">
                <a:latin typeface="Times New Roman"/>
                <a:cs typeface="Times New Roman"/>
              </a:rPr>
              <a:t>(2012, p. 152) propose an adaptive reward mechanism with the purpose to  achieve a sustainable critical </a:t>
            </a:r>
            <a:r>
              <a:rPr sz="1600" spc="-10" dirty="0">
                <a:latin typeface="Times New Roman"/>
                <a:cs typeface="Times New Roman"/>
              </a:rPr>
              <a:t>amount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participation.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Adaptivity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Criteria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/>
                <a:cs typeface="Times New Roman"/>
              </a:rPr>
              <a:t>Miloff et al. (2015, </a:t>
            </a:r>
            <a:r>
              <a:rPr sz="1600" dirty="0">
                <a:latin typeface="Times New Roman"/>
                <a:cs typeface="Times New Roman"/>
              </a:rPr>
              <a:t>p. 384) provide </a:t>
            </a:r>
            <a:r>
              <a:rPr sz="1600" spc="-5" dirty="0">
                <a:latin typeface="Times New Roman"/>
                <a:cs typeface="Times New Roman"/>
              </a:rPr>
              <a:t>customized challenges inside a </a:t>
            </a:r>
            <a:r>
              <a:rPr sz="1600" spc="-10" dirty="0">
                <a:latin typeface="Times New Roman"/>
                <a:cs typeface="Times New Roman"/>
              </a:rPr>
              <a:t>mobile </a:t>
            </a:r>
            <a:r>
              <a:rPr sz="1600" spc="-5" dirty="0">
                <a:latin typeface="Times New Roman"/>
                <a:cs typeface="Times New Roman"/>
              </a:rPr>
              <a:t>health application based on  the self-selected skill</a:t>
            </a:r>
            <a:r>
              <a:rPr sz="1600" spc="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areas.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/>
                <a:cs typeface="Times New Roman"/>
              </a:rPr>
              <a:t>Adaptive </a:t>
            </a:r>
            <a:r>
              <a:rPr sz="1600" b="1" spc="-15" dirty="0">
                <a:latin typeface="Times New Roman"/>
                <a:cs typeface="Times New Roman"/>
              </a:rPr>
              <a:t>Game </a:t>
            </a:r>
            <a:r>
              <a:rPr sz="1600" b="1" spc="-5" dirty="0">
                <a:latin typeface="Times New Roman"/>
                <a:cs typeface="Times New Roman"/>
              </a:rPr>
              <a:t>Mechanics and</a:t>
            </a:r>
            <a:r>
              <a:rPr sz="1600" b="1" spc="8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Dynamics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Filipĉik and Bieliková (2014, p. 20) investigate the score mechanic, which dynamically regulates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Times New Roman"/>
                <a:cs typeface="Times New Roman"/>
              </a:rPr>
              <a:t>amount </a:t>
            </a:r>
            <a:r>
              <a:rPr sz="1600" spc="-5" dirty="0">
                <a:latin typeface="Times New Roman"/>
                <a:cs typeface="Times New Roman"/>
              </a:rPr>
              <a:t>of points awarded </a:t>
            </a:r>
            <a:r>
              <a:rPr sz="1600" dirty="0">
                <a:latin typeface="Times New Roman"/>
                <a:cs typeface="Times New Roman"/>
              </a:rPr>
              <a:t>for </a:t>
            </a:r>
            <a:r>
              <a:rPr sz="1600" spc="-5" dirty="0">
                <a:latin typeface="Times New Roman"/>
                <a:cs typeface="Times New Roman"/>
              </a:rPr>
              <a:t>certain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activities.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ts val="1895"/>
              </a:lnSpc>
            </a:pPr>
            <a:r>
              <a:rPr sz="1600" b="1" spc="-5" dirty="0">
                <a:latin typeface="Times New Roman"/>
                <a:cs typeface="Times New Roman"/>
              </a:rPr>
              <a:t>Adaptive</a:t>
            </a:r>
            <a:r>
              <a:rPr sz="1600" b="1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Interventions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1895"/>
              </a:lnSpc>
            </a:pPr>
            <a:r>
              <a:rPr sz="1600" spc="-15" dirty="0">
                <a:latin typeface="Calibri"/>
                <a:cs typeface="Calibri"/>
              </a:rPr>
              <a:t>Sotirakou </a:t>
            </a:r>
            <a:r>
              <a:rPr sz="1600" spc="-5" dirty="0">
                <a:latin typeface="Calibri"/>
                <a:cs typeface="Calibri"/>
              </a:rPr>
              <a:t>and Mourlas </a:t>
            </a:r>
            <a:r>
              <a:rPr sz="1600" spc="-10" dirty="0">
                <a:latin typeface="Calibri"/>
                <a:cs typeface="Calibri"/>
              </a:rPr>
              <a:t>(2015, </a:t>
            </a:r>
            <a:r>
              <a:rPr sz="1600" spc="-5" dirty="0">
                <a:latin typeface="Calibri"/>
                <a:cs typeface="Calibri"/>
              </a:rPr>
              <a:t>p. </a:t>
            </a:r>
            <a:r>
              <a:rPr sz="1600" spc="-10" dirty="0">
                <a:latin typeface="Calibri"/>
                <a:cs typeface="Calibri"/>
              </a:rPr>
              <a:t>336) examine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gamificationapproach where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5" dirty="0">
                <a:latin typeface="Calibri"/>
                <a:cs typeface="Calibri"/>
              </a:rPr>
              <a:t>system</a:t>
            </a:r>
            <a:r>
              <a:rPr sz="1600" spc="1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provides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personalized </a:t>
            </a:r>
            <a:r>
              <a:rPr sz="1600" spc="-5" dirty="0">
                <a:latin typeface="Calibri"/>
                <a:cs typeface="Calibri"/>
              </a:rPr>
              <a:t>suggestions inside a mobile </a:t>
            </a:r>
            <a:r>
              <a:rPr sz="1600" spc="-25" dirty="0">
                <a:latin typeface="Calibri"/>
                <a:cs typeface="Calibri"/>
              </a:rPr>
              <a:t>newsreader, </a:t>
            </a:r>
            <a:r>
              <a:rPr sz="1600" dirty="0">
                <a:latin typeface="Calibri"/>
                <a:cs typeface="Calibri"/>
              </a:rPr>
              <a:t>while </a:t>
            </a:r>
            <a:r>
              <a:rPr sz="1600" spc="-15" dirty="0">
                <a:latin typeface="Calibri"/>
                <a:cs typeface="Calibri"/>
              </a:rPr>
              <a:t>rewarding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5" dirty="0">
                <a:latin typeface="Calibri"/>
                <a:cs typeface="Calibri"/>
              </a:rPr>
              <a:t>users for </a:t>
            </a:r>
            <a:r>
              <a:rPr sz="1600" spc="-5" dirty="0">
                <a:latin typeface="Calibri"/>
                <a:cs typeface="Calibri"/>
              </a:rPr>
              <a:t>their</a:t>
            </a:r>
            <a:r>
              <a:rPr sz="1600" spc="2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reading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alibri"/>
                <a:cs typeface="Calibri"/>
              </a:rPr>
              <a:t>habits.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Rozwiązania</a:t>
            </a:r>
            <a:r>
              <a:rPr spc="-25" dirty="0"/>
              <a:t> </a:t>
            </a:r>
            <a:r>
              <a:rPr spc="-10" dirty="0"/>
              <a:t>adaptacyjne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5535879"/>
            <a:ext cx="866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Böckle, </a:t>
            </a:r>
            <a:r>
              <a:rPr sz="1800" dirty="0">
                <a:latin typeface="Calibri"/>
                <a:cs typeface="Calibri"/>
              </a:rPr>
              <a:t>M., </a:t>
            </a:r>
            <a:r>
              <a:rPr sz="1800" spc="-10" dirty="0">
                <a:latin typeface="Calibri"/>
                <a:cs typeface="Calibri"/>
              </a:rPr>
              <a:t>Novak, J.,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5" dirty="0">
                <a:latin typeface="Calibri"/>
                <a:cs typeface="Calibri"/>
              </a:rPr>
              <a:t>Bick, </a:t>
            </a:r>
            <a:r>
              <a:rPr sz="1800" dirty="0">
                <a:latin typeface="Calibri"/>
                <a:cs typeface="Calibri"/>
              </a:rPr>
              <a:t>M. </a:t>
            </a:r>
            <a:r>
              <a:rPr sz="1800" spc="-5" dirty="0">
                <a:latin typeface="Calibri"/>
                <a:cs typeface="Calibri"/>
              </a:rPr>
              <a:t>(2017). </a:t>
            </a:r>
            <a:r>
              <a:rPr sz="1800" spc="-35" dirty="0">
                <a:latin typeface="Calibri"/>
                <a:cs typeface="Calibri"/>
              </a:rPr>
              <a:t>Towards </a:t>
            </a:r>
            <a:r>
              <a:rPr sz="1800" spc="-5" dirty="0">
                <a:latin typeface="Calibri"/>
                <a:cs typeface="Calibri"/>
              </a:rPr>
              <a:t>adaptive </a:t>
            </a:r>
            <a:r>
              <a:rPr sz="1800" spc="-10" dirty="0">
                <a:latin typeface="Calibri"/>
                <a:cs typeface="Calibri"/>
              </a:rPr>
              <a:t>gamification: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synthesis of</a:t>
            </a:r>
            <a:r>
              <a:rPr sz="1800" spc="1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developments.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6463" y="945683"/>
            <a:ext cx="7065551" cy="4523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Rozwiązania</a:t>
            </a:r>
            <a:r>
              <a:rPr spc="-25" dirty="0"/>
              <a:t> </a:t>
            </a:r>
            <a:r>
              <a:rPr spc="-10" dirty="0"/>
              <a:t>adaptacyjne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5535879"/>
            <a:ext cx="866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Böckle, </a:t>
            </a:r>
            <a:r>
              <a:rPr sz="1800" dirty="0">
                <a:latin typeface="Calibri"/>
                <a:cs typeface="Calibri"/>
              </a:rPr>
              <a:t>M., </a:t>
            </a:r>
            <a:r>
              <a:rPr sz="1800" spc="-10" dirty="0">
                <a:latin typeface="Calibri"/>
                <a:cs typeface="Calibri"/>
              </a:rPr>
              <a:t>Novak, J.,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5" dirty="0">
                <a:latin typeface="Calibri"/>
                <a:cs typeface="Calibri"/>
              </a:rPr>
              <a:t>Bick, </a:t>
            </a:r>
            <a:r>
              <a:rPr sz="1800" dirty="0">
                <a:latin typeface="Calibri"/>
                <a:cs typeface="Calibri"/>
              </a:rPr>
              <a:t>M. </a:t>
            </a:r>
            <a:r>
              <a:rPr sz="1800" spc="-5" dirty="0">
                <a:latin typeface="Calibri"/>
                <a:cs typeface="Calibri"/>
              </a:rPr>
              <a:t>(2017). </a:t>
            </a:r>
            <a:r>
              <a:rPr sz="1800" spc="-35" dirty="0">
                <a:latin typeface="Calibri"/>
                <a:cs typeface="Calibri"/>
              </a:rPr>
              <a:t>Towards </a:t>
            </a:r>
            <a:r>
              <a:rPr sz="1800" spc="-5" dirty="0">
                <a:latin typeface="Calibri"/>
                <a:cs typeface="Calibri"/>
              </a:rPr>
              <a:t>adaptive </a:t>
            </a:r>
            <a:r>
              <a:rPr sz="1800" spc="-10" dirty="0">
                <a:latin typeface="Calibri"/>
                <a:cs typeface="Calibri"/>
              </a:rPr>
              <a:t>gamification: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synthesis of</a:t>
            </a:r>
            <a:r>
              <a:rPr sz="1800" spc="1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developments.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1843" y="940107"/>
            <a:ext cx="7554827" cy="4326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Rozwiązania</a:t>
            </a:r>
            <a:r>
              <a:rPr spc="-25" dirty="0"/>
              <a:t> </a:t>
            </a:r>
            <a:r>
              <a:rPr spc="-10" dirty="0"/>
              <a:t>adaptacyjne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99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224739" y="5755030"/>
            <a:ext cx="866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Böckle, </a:t>
            </a:r>
            <a:r>
              <a:rPr sz="1800" dirty="0">
                <a:latin typeface="Calibri"/>
                <a:cs typeface="Calibri"/>
              </a:rPr>
              <a:t>M., </a:t>
            </a:r>
            <a:r>
              <a:rPr sz="1800" spc="-10" dirty="0">
                <a:latin typeface="Calibri"/>
                <a:cs typeface="Calibri"/>
              </a:rPr>
              <a:t>Novak, J.,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5" dirty="0">
                <a:latin typeface="Calibri"/>
                <a:cs typeface="Calibri"/>
              </a:rPr>
              <a:t>Bick, </a:t>
            </a:r>
            <a:r>
              <a:rPr sz="1800" dirty="0">
                <a:latin typeface="Calibri"/>
                <a:cs typeface="Calibri"/>
              </a:rPr>
              <a:t>M. </a:t>
            </a:r>
            <a:r>
              <a:rPr sz="1800" spc="-5" dirty="0">
                <a:latin typeface="Calibri"/>
                <a:cs typeface="Calibri"/>
              </a:rPr>
              <a:t>(2017). </a:t>
            </a:r>
            <a:r>
              <a:rPr sz="1800" spc="-35" dirty="0">
                <a:latin typeface="Calibri"/>
                <a:cs typeface="Calibri"/>
              </a:rPr>
              <a:t>Towards </a:t>
            </a:r>
            <a:r>
              <a:rPr sz="1800" spc="-5" dirty="0">
                <a:latin typeface="Calibri"/>
                <a:cs typeface="Calibri"/>
              </a:rPr>
              <a:t>adaptive </a:t>
            </a:r>
            <a:r>
              <a:rPr sz="1800" spc="-10" dirty="0">
                <a:latin typeface="Calibri"/>
                <a:cs typeface="Calibri"/>
              </a:rPr>
              <a:t>gamification: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synthesis of</a:t>
            </a:r>
            <a:r>
              <a:rPr sz="1800" spc="1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developments.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588" y="1046480"/>
            <a:ext cx="8027034" cy="3867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Jia i </a:t>
            </a:r>
            <a:r>
              <a:rPr sz="1400" spc="-5" dirty="0">
                <a:latin typeface="Arial"/>
                <a:cs typeface="Arial"/>
              </a:rPr>
              <a:t>in. </a:t>
            </a:r>
            <a:r>
              <a:rPr sz="1400" dirty="0">
                <a:latin typeface="Arial"/>
                <a:cs typeface="Arial"/>
              </a:rPr>
              <a:t>(2016) Autorzy </a:t>
            </a:r>
            <a:r>
              <a:rPr sz="1400" spc="-5" dirty="0">
                <a:latin typeface="Arial"/>
                <a:cs typeface="Arial"/>
              </a:rPr>
              <a:t>badają związek między cechami osobowości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postrzeganymi preferencjami  </a:t>
            </a:r>
            <a:r>
              <a:rPr sz="1400" spc="-10" dirty="0">
                <a:latin typeface="Arial"/>
                <a:cs typeface="Arial"/>
              </a:rPr>
              <a:t>motywacyjnymi 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afordancjami</a:t>
            </a:r>
            <a:endParaRPr sz="1400">
              <a:latin typeface="Arial"/>
              <a:cs typeface="Arial"/>
            </a:endParaRPr>
          </a:p>
          <a:p>
            <a:pPr marL="12700" marR="454025">
              <a:lnSpc>
                <a:spcPts val="3360"/>
              </a:lnSpc>
              <a:spcBef>
                <a:spcPts val="390"/>
              </a:spcBef>
            </a:pPr>
            <a:r>
              <a:rPr sz="1400" dirty="0">
                <a:latin typeface="Arial"/>
                <a:cs typeface="Arial"/>
              </a:rPr>
              <a:t>Gil i </a:t>
            </a:r>
            <a:r>
              <a:rPr sz="1400" spc="-5" dirty="0">
                <a:latin typeface="Arial"/>
                <a:cs typeface="Arial"/>
              </a:rPr>
              <a:t>in. </a:t>
            </a:r>
            <a:r>
              <a:rPr sz="1400" dirty="0">
                <a:latin typeface="Arial"/>
                <a:cs typeface="Arial"/>
              </a:rPr>
              <a:t>(2015) Badanie </a:t>
            </a:r>
            <a:r>
              <a:rPr sz="1400" spc="-5" dirty="0">
                <a:latin typeface="Arial"/>
                <a:cs typeface="Arial"/>
              </a:rPr>
              <a:t>potwierdza dopasowanie do typów graczy </a:t>
            </a:r>
            <a:r>
              <a:rPr sz="1400" dirty="0">
                <a:latin typeface="Arial"/>
                <a:cs typeface="Arial"/>
              </a:rPr>
              <a:t>w </a:t>
            </a:r>
            <a:r>
              <a:rPr sz="1400" spc="-5" dirty="0">
                <a:latin typeface="Arial"/>
                <a:cs typeface="Arial"/>
              </a:rPr>
              <a:t>środowisku </a:t>
            </a:r>
            <a:r>
              <a:rPr sz="1400" dirty="0">
                <a:latin typeface="Arial"/>
                <a:cs typeface="Arial"/>
              </a:rPr>
              <a:t>e-learningowym  </a:t>
            </a:r>
            <a:r>
              <a:rPr sz="1400" spc="-5" dirty="0">
                <a:latin typeface="Arial"/>
                <a:cs typeface="Arial"/>
              </a:rPr>
              <a:t>Codish </a:t>
            </a:r>
            <a:r>
              <a:rPr sz="1400" dirty="0">
                <a:latin typeface="Arial"/>
                <a:cs typeface="Arial"/>
              </a:rPr>
              <a:t>&amp; </a:t>
            </a:r>
            <a:r>
              <a:rPr sz="1400" spc="-10" dirty="0">
                <a:latin typeface="Arial"/>
                <a:cs typeface="Arial"/>
              </a:rPr>
              <a:t>Ravid </a:t>
            </a:r>
            <a:r>
              <a:rPr sz="1400" dirty="0">
                <a:latin typeface="Arial"/>
                <a:cs typeface="Arial"/>
              </a:rPr>
              <a:t>(2014a) Autorzy </a:t>
            </a:r>
            <a:r>
              <a:rPr sz="1400" spc="-5" dirty="0">
                <a:latin typeface="Arial"/>
                <a:cs typeface="Arial"/>
              </a:rPr>
              <a:t>proponują podstawy analityki </a:t>
            </a:r>
            <a:r>
              <a:rPr sz="1400" spc="-10" dirty="0">
                <a:latin typeface="Arial"/>
                <a:cs typeface="Arial"/>
              </a:rPr>
              <a:t>grywalizacyjnej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(GA)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90"/>
              </a:spcBef>
            </a:pPr>
            <a:r>
              <a:rPr sz="1400" spc="-5" dirty="0">
                <a:latin typeface="Arial"/>
                <a:cs typeface="Arial"/>
              </a:rPr>
              <a:t>Codish </a:t>
            </a:r>
            <a:r>
              <a:rPr sz="1400" dirty="0">
                <a:latin typeface="Arial"/>
                <a:cs typeface="Arial"/>
              </a:rPr>
              <a:t>&amp; </a:t>
            </a:r>
            <a:r>
              <a:rPr sz="1400" spc="-10" dirty="0">
                <a:latin typeface="Arial"/>
                <a:cs typeface="Arial"/>
              </a:rPr>
              <a:t>Ravid </a:t>
            </a:r>
            <a:r>
              <a:rPr sz="1400" dirty="0">
                <a:latin typeface="Arial"/>
                <a:cs typeface="Arial"/>
              </a:rPr>
              <a:t>(2015) W </a:t>
            </a:r>
            <a:r>
              <a:rPr sz="1400" spc="-5" dirty="0">
                <a:latin typeface="Arial"/>
                <a:cs typeface="Arial"/>
              </a:rPr>
              <a:t>pracy przedstawiono analizę przez pryzmat wzorców zachowań związanych 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grywalizacją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Ferro </a:t>
            </a:r>
            <a:r>
              <a:rPr sz="1400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in. </a:t>
            </a:r>
            <a:r>
              <a:rPr sz="1400" dirty="0">
                <a:latin typeface="Arial"/>
                <a:cs typeface="Arial"/>
              </a:rPr>
              <a:t>(2013) Autorzy </a:t>
            </a:r>
            <a:r>
              <a:rPr sz="1400" spc="-5" dirty="0">
                <a:latin typeface="Arial"/>
                <a:cs typeface="Arial"/>
              </a:rPr>
              <a:t>badają związek między typami </a:t>
            </a:r>
            <a:r>
              <a:rPr sz="1400" spc="-20" dirty="0">
                <a:latin typeface="Arial"/>
                <a:cs typeface="Arial"/>
              </a:rPr>
              <a:t>graczy, </a:t>
            </a:r>
            <a:r>
              <a:rPr sz="1400" spc="-5" dirty="0">
                <a:latin typeface="Arial"/>
                <a:cs typeface="Arial"/>
              </a:rPr>
              <a:t>typami osobowości 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25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cechami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Arial"/>
                <a:cs typeface="Arial"/>
              </a:rPr>
              <a:t>Vassileva </a:t>
            </a:r>
            <a:r>
              <a:rPr sz="1400" dirty="0">
                <a:latin typeface="Arial"/>
                <a:cs typeface="Arial"/>
              </a:rPr>
              <a:t>(2012) Badanie </a:t>
            </a:r>
            <a:r>
              <a:rPr sz="1400" spc="-5" dirty="0">
                <a:latin typeface="Arial"/>
                <a:cs typeface="Arial"/>
              </a:rPr>
              <a:t>przedstawia </a:t>
            </a:r>
            <a:r>
              <a:rPr sz="1400" dirty="0">
                <a:latin typeface="Arial"/>
                <a:cs typeface="Arial"/>
              </a:rPr>
              <a:t>różne </a:t>
            </a:r>
            <a:r>
              <a:rPr sz="1400" spc="-5" dirty="0">
                <a:latin typeface="Arial"/>
                <a:cs typeface="Arial"/>
              </a:rPr>
              <a:t>podejścia do </a:t>
            </a:r>
            <a:r>
              <a:rPr sz="1400" spc="-10" dirty="0">
                <a:latin typeface="Arial"/>
                <a:cs typeface="Arial"/>
              </a:rPr>
              <a:t>motywowania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użytkowników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 marR="3429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Knutas i </a:t>
            </a:r>
            <a:r>
              <a:rPr sz="1400" spc="-5" dirty="0">
                <a:latin typeface="Arial"/>
                <a:cs typeface="Arial"/>
              </a:rPr>
              <a:t>in. </a:t>
            </a:r>
            <a:r>
              <a:rPr sz="1400" dirty="0">
                <a:latin typeface="Arial"/>
                <a:cs typeface="Arial"/>
              </a:rPr>
              <a:t>(2016) Autorzy </a:t>
            </a:r>
            <a:r>
              <a:rPr sz="1400" spc="-5" dirty="0">
                <a:latin typeface="Arial"/>
                <a:cs typeface="Arial"/>
              </a:rPr>
              <a:t>proponują metodę tworzenia profili preferencji gamifikacji, które można  zastosować do grywalizacji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adaptacyjnej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Butler (2014) </a:t>
            </a:r>
            <a:r>
              <a:rPr sz="1400" spc="-5" dirty="0">
                <a:latin typeface="Arial"/>
                <a:cs typeface="Arial"/>
              </a:rPr>
              <a:t>Przedstawia ramy oceny skuteczności technik grywalizacji według typu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osobowości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Rozwiązania</a:t>
            </a:r>
            <a:r>
              <a:rPr spc="-25" dirty="0"/>
              <a:t> </a:t>
            </a:r>
            <a:r>
              <a:rPr spc="-10" dirty="0"/>
              <a:t>adaptacyjne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6961</Words>
  <Application>Microsoft Office PowerPoint</Application>
  <PresentationFormat>Pokaz na ekranie (4:3)</PresentationFormat>
  <Paragraphs>797</Paragraphs>
  <Slides>106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106</vt:i4>
      </vt:variant>
    </vt:vector>
  </HeadingPairs>
  <TitlesOfParts>
    <vt:vector size="112" baseType="lpstr">
      <vt:lpstr>Arial</vt:lpstr>
      <vt:lpstr>Arial Black</vt:lpstr>
      <vt:lpstr>Calibri</vt:lpstr>
      <vt:lpstr>Times New Roman</vt:lpstr>
      <vt:lpstr>Wingdings</vt:lpstr>
      <vt:lpstr>Office Theme</vt:lpstr>
      <vt:lpstr>Prezentacja programu PowerPoint</vt:lpstr>
      <vt:lpstr>Plan prezentacji</vt:lpstr>
      <vt:lpstr>Prezentacja programu PowerPoint</vt:lpstr>
      <vt:lpstr>Historia</vt:lpstr>
      <vt:lpstr>Historia</vt:lpstr>
      <vt:lpstr>Historia</vt:lpstr>
      <vt:lpstr>Prezentacja programu PowerPoint</vt:lpstr>
      <vt:lpstr>Prezentacja programu PowerPoint</vt:lpstr>
      <vt:lpstr>Wprowadzenie</vt:lpstr>
      <vt:lpstr>Persuasive System Design Theory</vt:lpstr>
      <vt:lpstr>Afordancja w systemach interaktywnych</vt:lpstr>
      <vt:lpstr>Model behawioralny Fogga</vt:lpstr>
      <vt:lpstr>Model behawioralny Fogga</vt:lpstr>
      <vt:lpstr>Model behawioralny Fogga</vt:lpstr>
      <vt:lpstr>Model behawioralny Fogga</vt:lpstr>
      <vt:lpstr>Model Oinasa–Kukkonena Persuasive System Design Model</vt:lpstr>
      <vt:lpstr>Model Oinasa–Kukkonena Persuasive System Design Model</vt:lpstr>
      <vt:lpstr>Model Oinasa–Kukkonena Persuasive System Design Model</vt:lpstr>
      <vt:lpstr>Model Oinasa–Kukkonena Persuasive System Design Model</vt:lpstr>
      <vt:lpstr>Model Oinasa–Kukkonena Persuasive System Design Model</vt:lpstr>
      <vt:lpstr>Kategoryzacja użytkowników</vt:lpstr>
      <vt:lpstr>Afordancje w grywalizacji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Przykład</vt:lpstr>
      <vt:lpstr>Przykład</vt:lpstr>
      <vt:lpstr>Elementy gier</vt:lpstr>
      <vt:lpstr>Prezentacja programu PowerPoint</vt:lpstr>
      <vt:lpstr>Techniki projektowania gier</vt:lpstr>
      <vt:lpstr>Kontekst niezwiązany z grą</vt:lpstr>
      <vt:lpstr>Powszechne zastosowania grywalizacji</vt:lpstr>
      <vt:lpstr>Skuteczność grywalizacji</vt:lpstr>
      <vt:lpstr>Prezentacja programu PowerPoint</vt:lpstr>
      <vt:lpstr>Prezentacja programu PowerPoint</vt:lpstr>
      <vt:lpstr>Prezentacja programu PowerPoint</vt:lpstr>
      <vt:lpstr>Prezentacja programu PowerPoint</vt:lpstr>
      <vt:lpstr>Zastosowania</vt:lpstr>
      <vt:lpstr>Zastosowania: Wewnętrzne</vt:lpstr>
      <vt:lpstr>Zastosowania: Wewnętrzne</vt:lpstr>
      <vt:lpstr>Zastosowania: Zachowanie</vt:lpstr>
      <vt:lpstr>Zastosowania: Zachowanie</vt:lpstr>
      <vt:lpstr>Psychologia: Motywacja</vt:lpstr>
      <vt:lpstr>Psychologia: Motywacja</vt:lpstr>
      <vt:lpstr>Behawioryzm</vt:lpstr>
      <vt:lpstr>Behawioryzm a grywalizacja</vt:lpstr>
      <vt:lpstr>Behawioryzm, a grywalizacja</vt:lpstr>
      <vt:lpstr>Behawioryzm, a grywalizacja</vt:lpstr>
      <vt:lpstr>Nagrody</vt:lpstr>
      <vt:lpstr>Harmonogram nagradzania</vt:lpstr>
      <vt:lpstr>Harmonogram nagradzania</vt:lpstr>
      <vt:lpstr>Harmonogram nagradzania</vt:lpstr>
      <vt:lpstr>Ograniczenia behawioryzmu</vt:lpstr>
      <vt:lpstr>Ograniczenia behawioryzmu</vt:lpstr>
      <vt:lpstr>Kognitywizm</vt:lpstr>
      <vt:lpstr>Kognitywizm</vt:lpstr>
      <vt:lpstr>Kognitywizm</vt:lpstr>
      <vt:lpstr>Kognitywizm</vt:lpstr>
      <vt:lpstr>Kognitywizm</vt:lpstr>
      <vt:lpstr>Kognitywizm</vt:lpstr>
      <vt:lpstr>Kognitywizm</vt:lpstr>
      <vt:lpstr>Powiązania z rzeczywistością</vt:lpstr>
      <vt:lpstr>Grywalizacja</vt:lpstr>
      <vt:lpstr>Implementacja grywalizacji</vt:lpstr>
      <vt:lpstr>Implementacja grywalizacji: Cele</vt:lpstr>
      <vt:lpstr>Oczekiwane zachowania</vt:lpstr>
      <vt:lpstr>Implementacja grywalizacji: Gracze</vt:lpstr>
      <vt:lpstr>Pętle czynności</vt:lpstr>
      <vt:lpstr>Pętle czynności</vt:lpstr>
      <vt:lpstr>Przyjemność</vt:lpstr>
      <vt:lpstr>Przyjemność</vt:lpstr>
      <vt:lpstr>Narzędzia</vt:lpstr>
      <vt:lpstr>Prezentacja programu PowerPoint</vt:lpstr>
      <vt:lpstr>Does gamification work?</vt:lpstr>
      <vt:lpstr>Korzyści psychologiczne</vt:lpstr>
      <vt:lpstr>Korzyści behawioralne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Badges &amp; user engagement</vt:lpstr>
      <vt:lpstr>Badges &amp; user engagement</vt:lpstr>
      <vt:lpstr>Badges &amp; user engagement</vt:lpstr>
      <vt:lpstr>Rola elementów nowości</vt:lpstr>
      <vt:lpstr>Rozwiązania adaptacyjne</vt:lpstr>
      <vt:lpstr>Rozwiązania adaptacyjne</vt:lpstr>
      <vt:lpstr>Rozwiązania adaptacyjne</vt:lpstr>
      <vt:lpstr>Rozwiązania adaptacyjne</vt:lpstr>
      <vt:lpstr>Rozwiązania adaptacyjne</vt:lpstr>
      <vt:lpstr>Rozwiązania adaptacyjne</vt:lpstr>
      <vt:lpstr>Rozwiązania adaptacyjne</vt:lpstr>
      <vt:lpstr>Podsumowanie</vt:lpstr>
      <vt:lpstr>Podsumowanie</vt:lpstr>
      <vt:lpstr>Podsumowanie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11</dc:creator>
  <cp:lastModifiedBy>Kamil Bortko</cp:lastModifiedBy>
  <cp:revision>3</cp:revision>
  <dcterms:created xsi:type="dcterms:W3CDTF">2020-11-29T17:42:56Z</dcterms:created>
  <dcterms:modified xsi:type="dcterms:W3CDTF">2020-12-02T11:32:33Z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2020-05-07T00:00:00Z</vt:filetime>
  </property>
  <property fmtid="{D5CDD505-2E9C-101B-9397-08002B2CF9AE}" pid="3" name="Creator">
    <vt:lpwstr>Microsoft® PowerPoint® dla Microsoft 365</vt:lpwstr>
  </property>
  <property fmtid="{D5CDD505-2E9C-101B-9397-08002B2CF9AE}" pid="4" name="LastSaved">
    <vt:filetime>2020-11-29T00:00:00Z</vt:filetime>
  </property>
</Properties>
</file>